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8" r:id="rId2"/>
  </p:sldMasterIdLst>
  <p:notesMasterIdLst>
    <p:notesMasterId r:id="rId16"/>
  </p:notesMasterIdLst>
  <p:sldIdLst>
    <p:sldId id="256" r:id="rId3"/>
    <p:sldId id="267" r:id="rId4"/>
    <p:sldId id="270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Jost" panose="020B0604020202020204" charset="-52"/>
      <p:regular r:id="rId17"/>
      <p:bold r:id="rId18"/>
      <p:italic r:id="rId19"/>
      <p:boldItalic r:id="rId20"/>
    </p:embeddedFont>
    <p:embeddedFont>
      <p:font typeface="Jost Medium" panose="020B0604020202020204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Cyo0JCofYQ5PxkUqXnpiwMGeiY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слая Виолетта" initials="КВ" lastIdx="7" clrIdx="0">
    <p:extLst>
      <p:ext uri="{19B8F6BF-5375-455C-9EA6-DF929625EA0E}">
        <p15:presenceInfo xmlns:p15="http://schemas.microsoft.com/office/powerpoint/2012/main" userId="S-1-5-21-1911647000-2762802280-1333040320-3248" providerId="AD"/>
      </p:ext>
    </p:extLst>
  </p:cmAuthor>
  <p:cmAuthor id="2" name="Дрозд Анастасия" initials="ДА" lastIdx="3" clrIdx="1">
    <p:extLst>
      <p:ext uri="{19B8F6BF-5375-455C-9EA6-DF929625EA0E}">
        <p15:presenceInfo xmlns:p15="http://schemas.microsoft.com/office/powerpoint/2012/main" userId="S-1-5-21-1911647000-2762802280-1333040320-3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1200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A6-4D45-9FDF-38CD26952A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A6-4D45-9FDF-38CD26952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12</c:v>
                </c:pt>
                <c:pt idx="1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6-4D45-9FDF-38CD26952A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169696"/>
        <c:axId val="687168712"/>
      </c:barChart>
      <c:catAx>
        <c:axId val="6871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168712"/>
        <c:crosses val="autoZero"/>
        <c:auto val="1"/>
        <c:lblAlgn val="ctr"/>
        <c:lblOffset val="100"/>
        <c:noMultiLvlLbl val="0"/>
      </c:catAx>
      <c:valAx>
        <c:axId val="687168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71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4693635610874"/>
          <c:y val="6.3832392677506136E-2"/>
          <c:w val="0.50698886145265876"/>
          <c:h val="0.30753596911919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Конверсии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0-4556-A667-656C56E379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Конверсии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0-4556-A667-656C56E37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9157840"/>
        <c:axId val="679153248"/>
      </c:barChart>
      <c:catAx>
        <c:axId val="67915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3248"/>
        <c:crosses val="autoZero"/>
        <c:auto val="1"/>
        <c:lblAlgn val="ctr"/>
        <c:lblOffset val="100"/>
        <c:noMultiLvlLbl val="0"/>
      </c:catAx>
      <c:valAx>
        <c:axId val="67915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5-4031-BEBF-732731273C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5-4031-BEBF-732731273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785320"/>
        <c:axId val="500788272"/>
      </c:barChart>
      <c:catAx>
        <c:axId val="500785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0788272"/>
        <c:crosses val="autoZero"/>
        <c:auto val="1"/>
        <c:lblAlgn val="ctr"/>
        <c:lblOffset val="100"/>
        <c:noMultiLvlLbl val="0"/>
      </c:catAx>
      <c:valAx>
        <c:axId val="50078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785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12.98</c:v>
                </c:pt>
                <c:pt idx="1">
                  <c:v>185.56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7-4713-A340-2E9DA68CE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169696"/>
        <c:axId val="687168712"/>
      </c:barChart>
      <c:catAx>
        <c:axId val="6871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168712"/>
        <c:crosses val="autoZero"/>
        <c:auto val="1"/>
        <c:lblAlgn val="ctr"/>
        <c:lblOffset val="100"/>
        <c:noMultiLvlLbl val="0"/>
      </c:catAx>
      <c:valAx>
        <c:axId val="687168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71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5-481D-9E11-D00DEE217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169696"/>
        <c:axId val="687168712"/>
      </c:barChart>
      <c:catAx>
        <c:axId val="6871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168712"/>
        <c:crosses val="autoZero"/>
        <c:auto val="1"/>
        <c:lblAlgn val="ctr"/>
        <c:lblOffset val="100"/>
        <c:noMultiLvlLbl val="0"/>
      </c:catAx>
      <c:valAx>
        <c:axId val="687168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71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99B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EF8-4E7A-ACDE-15D3D82040E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F8-4E7A-ACDE-15D3D82040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8-4E7A-ACDE-15D3D820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7169696"/>
        <c:axId val="687168712"/>
      </c:barChart>
      <c:catAx>
        <c:axId val="6871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168712"/>
        <c:crosses val="autoZero"/>
        <c:auto val="1"/>
        <c:lblAlgn val="ctr"/>
        <c:lblOffset val="100"/>
        <c:noMultiLvlLbl val="0"/>
      </c:catAx>
      <c:valAx>
        <c:axId val="687168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871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4693635610874"/>
          <c:y val="6.3832392677506136E-2"/>
          <c:w val="0.58364495310520936"/>
          <c:h val="0.30753596911919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Конверсии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F-4463-94A0-50C64BE8BF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Конверсии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F-4463-94A0-50C64BE8B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9157840"/>
        <c:axId val="679153248"/>
      </c:barChart>
      <c:catAx>
        <c:axId val="67915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3248"/>
        <c:crosses val="autoZero"/>
        <c:auto val="1"/>
        <c:lblAlgn val="ctr"/>
        <c:lblOffset val="100"/>
        <c:noMultiLvlLbl val="0"/>
      </c:catAx>
      <c:valAx>
        <c:axId val="67915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4693635610874"/>
          <c:y val="6.3832392677506136E-2"/>
          <c:w val="0.58364495310520936"/>
          <c:h val="0.30753596911919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Продажи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19927.75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4-41A3-8DCC-67863E7441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Продажи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28621.35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4-41A3-8DCC-67863E744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9157840"/>
        <c:axId val="679153248"/>
      </c:barChart>
      <c:catAx>
        <c:axId val="67915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3248"/>
        <c:crosses val="autoZero"/>
        <c:auto val="1"/>
        <c:lblAlgn val="ctr"/>
        <c:lblOffset val="100"/>
        <c:noMultiLvlLbl val="0"/>
      </c:catAx>
      <c:valAx>
        <c:axId val="67915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План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5-4031-BEBF-732731273C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План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85-4031-BEBF-732731273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785320"/>
        <c:axId val="500788272"/>
      </c:barChart>
      <c:catAx>
        <c:axId val="500785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0788272"/>
        <c:crosses val="autoZero"/>
        <c:auto val="1"/>
        <c:lblAlgn val="ctr"/>
        <c:lblOffset val="100"/>
        <c:noMultiLvlLbl val="0"/>
      </c:catAx>
      <c:valAx>
        <c:axId val="50078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78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Старт РК</c:v>
                </c:pt>
                <c:pt idx="1">
                  <c:v>Конец РК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100</c:v>
                </c:pt>
                <c:pt idx="1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96-4FE2-8A07-B1801C5690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169696"/>
        <c:axId val="687168712"/>
      </c:barChart>
      <c:catAx>
        <c:axId val="6871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168712"/>
        <c:crosses val="autoZero"/>
        <c:auto val="1"/>
        <c:lblAlgn val="ctr"/>
        <c:lblOffset val="100"/>
        <c:noMultiLvlLbl val="0"/>
      </c:catAx>
      <c:valAx>
        <c:axId val="687168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871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A9-403C-9991-26E82D468C61}"/>
              </c:ext>
            </c:extLst>
          </c:dPt>
          <c:dPt>
            <c:idx val="1"/>
            <c:invertIfNegative val="0"/>
            <c:bubble3D val="0"/>
            <c:spPr>
              <a:solidFill>
                <a:srgbClr val="0099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CA9-403C-9991-26E82D468C61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Старт РК</c:v>
                </c:pt>
                <c:pt idx="1">
                  <c:v>Конец РК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100</c:v>
                </c:pt>
                <c:pt idx="1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2-4870-9FAA-0C6473413B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7169696"/>
        <c:axId val="687168712"/>
      </c:barChart>
      <c:catAx>
        <c:axId val="6871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7168712"/>
        <c:crosses val="autoZero"/>
        <c:auto val="1"/>
        <c:lblAlgn val="ctr"/>
        <c:lblOffset val="100"/>
        <c:noMultiLvlLbl val="0"/>
      </c:catAx>
      <c:valAx>
        <c:axId val="6871687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8716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4693635610874"/>
          <c:y val="6.3832392677506136E-2"/>
          <c:w val="0.58364495310520936"/>
          <c:h val="0.30753596911919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Продажи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F-4463-94A0-50C64BE8BF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Продажи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1F-4463-94A0-50C64BE8BF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9157840"/>
        <c:axId val="679153248"/>
      </c:barChart>
      <c:catAx>
        <c:axId val="67915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3248"/>
        <c:crosses val="autoZero"/>
        <c:auto val="1"/>
        <c:lblAlgn val="ctr"/>
        <c:lblOffset val="100"/>
        <c:noMultiLvlLbl val="0"/>
      </c:catAx>
      <c:valAx>
        <c:axId val="67915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34693635610874"/>
          <c:y val="6.3832392677506136E-2"/>
          <c:w val="0.58364495310520936"/>
          <c:h val="0.307535969119195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Трафик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4-41A3-8DCC-67863E7441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Трафик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4-41A3-8DCC-67863E744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9157840"/>
        <c:axId val="679153248"/>
      </c:barChart>
      <c:catAx>
        <c:axId val="67915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3248"/>
        <c:crosses val="autoZero"/>
        <c:auto val="1"/>
        <c:lblAlgn val="ctr"/>
        <c:lblOffset val="100"/>
        <c:noMultiLvlLbl val="0"/>
      </c:catAx>
      <c:valAx>
        <c:axId val="67915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915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41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369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0" name="Google Shape;10;p12"/>
          <p:cNvSpPr txBox="1">
            <a:spLocks noGrp="1"/>
          </p:cNvSpPr>
          <p:nvPr>
            <p:ph type="subTitle" idx="1"/>
          </p:nvPr>
        </p:nvSpPr>
        <p:spPr>
          <a:xfrm>
            <a:off x="374590" y="2823950"/>
            <a:ext cx="5721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ctrTitle"/>
          </p:nvPr>
        </p:nvSpPr>
        <p:spPr>
          <a:xfrm>
            <a:off x="374590" y="2012158"/>
            <a:ext cx="57213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  <a:defRPr sz="3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/>
          <p:nvPr/>
        </p:nvSpPr>
        <p:spPr>
          <a:xfrm rot="10800000">
            <a:off x="5556597" y="1"/>
            <a:ext cx="3594546" cy="5143500"/>
          </a:xfrm>
          <a:custGeom>
            <a:avLst/>
            <a:gdLst/>
            <a:ahLst/>
            <a:cxnLst/>
            <a:rect l="l" t="t" r="r" b="b"/>
            <a:pathLst>
              <a:path w="4792728" h="6858000" extrusionOk="0">
                <a:moveTo>
                  <a:pt x="0" y="0"/>
                </a:moveTo>
                <a:lnTo>
                  <a:pt x="4792728" y="0"/>
                </a:lnTo>
                <a:lnTo>
                  <a:pt x="4200525" y="607947"/>
                </a:lnTo>
                <a:lnTo>
                  <a:pt x="42005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7342" y="2270917"/>
            <a:ext cx="2269340" cy="55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оронка_U">
  <p:cSld name="Воронка_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/>
          <p:nvPr/>
        </p:nvSpPr>
        <p:spPr>
          <a:xfrm rot="10800000" flipH="1">
            <a:off x="1" y="0"/>
            <a:ext cx="3050850" cy="51435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9019" y="5238751"/>
            <a:ext cx="5379244" cy="118586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1"/>
          <p:cNvSpPr/>
          <p:nvPr/>
        </p:nvSpPr>
        <p:spPr>
          <a:xfrm>
            <a:off x="2948" y="3746796"/>
            <a:ext cx="2691300" cy="7548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3" name="Google Shape;63;p21"/>
          <p:cNvSpPr/>
          <p:nvPr/>
        </p:nvSpPr>
        <p:spPr>
          <a:xfrm>
            <a:off x="-952" y="2942027"/>
            <a:ext cx="2675400" cy="8211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1" y="2155962"/>
            <a:ext cx="2674500" cy="8073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-9711" y="1383575"/>
            <a:ext cx="3057300" cy="7749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6" name="Google Shape;66;p21"/>
          <p:cNvSpPr/>
          <p:nvPr/>
        </p:nvSpPr>
        <p:spPr>
          <a:xfrm>
            <a:off x="1575713" y="3813092"/>
            <a:ext cx="2179281" cy="806460"/>
          </a:xfrm>
          <a:prstGeom prst="flowChartMagneticDisk">
            <a:avLst/>
          </a:prstGeom>
          <a:solidFill>
            <a:srgbClr val="CE6254"/>
          </a:solidFill>
          <a:ln>
            <a:noFill/>
          </a:ln>
          <a:effectLst>
            <a:outerShdw blurRad="3556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7" name="Google Shape;67;p21"/>
          <p:cNvSpPr/>
          <p:nvPr/>
        </p:nvSpPr>
        <p:spPr>
          <a:xfrm>
            <a:off x="1571349" y="3813092"/>
            <a:ext cx="2179500" cy="25200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1308968" y="3044332"/>
            <a:ext cx="2706092" cy="842236"/>
          </a:xfrm>
          <a:prstGeom prst="flowChartMagneticDisk">
            <a:avLst/>
          </a:prstGeom>
          <a:solidFill>
            <a:srgbClr val="EDA83F"/>
          </a:solidFill>
          <a:ln>
            <a:noFill/>
          </a:ln>
          <a:effectLst>
            <a:outerShdw blurRad="406400" dist="38100" algn="l" rotWithShape="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69" name="Google Shape;69;p21"/>
          <p:cNvSpPr/>
          <p:nvPr/>
        </p:nvSpPr>
        <p:spPr>
          <a:xfrm>
            <a:off x="1308968" y="3044332"/>
            <a:ext cx="2706000" cy="266100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0" name="Google Shape;70;p21"/>
          <p:cNvSpPr txBox="1"/>
          <p:nvPr/>
        </p:nvSpPr>
        <p:spPr>
          <a:xfrm>
            <a:off x="-13684" y="1401005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ПОТЕНЦИАЛЬНЫЙ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1"/>
          <p:cNvSpPr txBox="1"/>
          <p:nvPr/>
        </p:nvSpPr>
        <p:spPr>
          <a:xfrm>
            <a:off x="-953" y="2220611"/>
            <a:ext cx="25407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СУЩЕСТВУЮЩИЙ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1"/>
          <p:cNvSpPr txBox="1"/>
          <p:nvPr/>
        </p:nvSpPr>
        <p:spPr>
          <a:xfrm>
            <a:off x="9806" y="3009852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ТЁПЛЫЙ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1"/>
          <p:cNvSpPr txBox="1"/>
          <p:nvPr/>
        </p:nvSpPr>
        <p:spPr>
          <a:xfrm>
            <a:off x="28797" y="3809555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ГОРЯЧИЙ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4089214" y="66925"/>
            <a:ext cx="3078300" cy="13299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5492928" y="1251797"/>
            <a:ext cx="3139200" cy="12741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6" name="Google Shape;76;p21"/>
          <p:cNvSpPr/>
          <p:nvPr/>
        </p:nvSpPr>
        <p:spPr>
          <a:xfrm>
            <a:off x="4089212" y="70205"/>
            <a:ext cx="118500" cy="5154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5490762" y="1243055"/>
            <a:ext cx="130200" cy="5361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78" name="Google Shape;7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980" y="3404488"/>
            <a:ext cx="346067" cy="34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3" y="4179325"/>
            <a:ext cx="305475" cy="3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/>
          <p:nvPr/>
        </p:nvSpPr>
        <p:spPr>
          <a:xfrm>
            <a:off x="5587825" y="3681364"/>
            <a:ext cx="3044400" cy="1342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1" name="Google Shape;81;p21"/>
          <p:cNvSpPr/>
          <p:nvPr/>
        </p:nvSpPr>
        <p:spPr>
          <a:xfrm>
            <a:off x="4464808" y="2438363"/>
            <a:ext cx="3102900" cy="1435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2" name="Google Shape;82;p21"/>
          <p:cNvSpPr/>
          <p:nvPr/>
        </p:nvSpPr>
        <p:spPr>
          <a:xfrm>
            <a:off x="4464089" y="2436661"/>
            <a:ext cx="93600" cy="4830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3" name="Google Shape;83;p21"/>
          <p:cNvSpPr/>
          <p:nvPr/>
        </p:nvSpPr>
        <p:spPr>
          <a:xfrm>
            <a:off x="1105524" y="2220994"/>
            <a:ext cx="3155840" cy="880313"/>
          </a:xfrm>
          <a:prstGeom prst="flowChartMagneticDisk">
            <a:avLst/>
          </a:prstGeom>
          <a:solidFill>
            <a:srgbClr val="3CBF98"/>
          </a:solidFill>
          <a:ln>
            <a:noFill/>
          </a:ln>
          <a:effectLst>
            <a:outerShdw blurRad="3683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4" name="Google Shape;84;p21"/>
          <p:cNvSpPr/>
          <p:nvPr/>
        </p:nvSpPr>
        <p:spPr>
          <a:xfrm>
            <a:off x="1110718" y="2220994"/>
            <a:ext cx="3156000" cy="259200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1267" y="2604474"/>
            <a:ext cx="324354" cy="32435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1"/>
          <p:cNvSpPr/>
          <p:nvPr/>
        </p:nvSpPr>
        <p:spPr>
          <a:xfrm>
            <a:off x="851837" y="1390991"/>
            <a:ext cx="3712304" cy="913308"/>
          </a:xfrm>
          <a:prstGeom prst="flowChartMagneticDisk">
            <a:avLst/>
          </a:prstGeom>
          <a:solidFill>
            <a:srgbClr val="00A8C1"/>
          </a:solidFill>
          <a:ln>
            <a:noFill/>
          </a:ln>
          <a:effectLst>
            <a:outerShdw blurRad="3556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87" name="Google Shape;87;p21"/>
          <p:cNvSpPr/>
          <p:nvPr/>
        </p:nvSpPr>
        <p:spPr>
          <a:xfrm>
            <a:off x="851837" y="1383575"/>
            <a:ext cx="3696600" cy="290700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7669" y="1803494"/>
            <a:ext cx="320639" cy="32063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/>
          <p:nvPr/>
        </p:nvSpPr>
        <p:spPr>
          <a:xfrm>
            <a:off x="5589856" y="4216322"/>
            <a:ext cx="97800" cy="4830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_1">
  <p:cSld name="Контакты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/>
        </p:nvSpPr>
        <p:spPr>
          <a:xfrm rot="10800000" flipH="1">
            <a:off x="1" y="0"/>
            <a:ext cx="3050850" cy="51435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4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_2">
  <p:cSld name="Контакты_2">
    <p:bg>
      <p:bgPr>
        <a:blipFill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 rot="10800000" flipH="1">
            <a:off x="1" y="0"/>
            <a:ext cx="3050850" cy="51435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4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_2">
  <p:cSld name="Раздел_2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687" y="0"/>
            <a:ext cx="9200587" cy="517533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374590" y="2823950"/>
            <a:ext cx="5721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ctrTitle"/>
          </p:nvPr>
        </p:nvSpPr>
        <p:spPr>
          <a:xfrm>
            <a:off x="374590" y="2012158"/>
            <a:ext cx="57213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  <a:defRPr sz="3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аздел_2_белый">
  <p:cSld name="Раздел_2_белый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687" y="-15914"/>
            <a:ext cx="9200587" cy="517533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 txBox="1">
            <a:spLocks noGrp="1"/>
          </p:cNvSpPr>
          <p:nvPr>
            <p:ph type="subTitle" idx="1"/>
          </p:nvPr>
        </p:nvSpPr>
        <p:spPr>
          <a:xfrm>
            <a:off x="374590" y="2823950"/>
            <a:ext cx="5721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ctrTitle"/>
          </p:nvPr>
        </p:nvSpPr>
        <p:spPr>
          <a:xfrm>
            <a:off x="374590" y="2012158"/>
            <a:ext cx="57213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Jost"/>
              <a:buNone/>
              <a:defRPr sz="3600"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/>
          <p:nvPr/>
        </p:nvSpPr>
        <p:spPr>
          <a:xfrm>
            <a:off x="3048000" y="0"/>
            <a:ext cx="6096000" cy="51435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687" y="0"/>
            <a:ext cx="9200587" cy="517533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440531" y="342900"/>
            <a:ext cx="5069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Jost Medium"/>
              <a:buNone/>
              <a:defRPr sz="2100" b="0">
                <a:solidFill>
                  <a:srgbClr val="11111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440532" y="1357312"/>
            <a:ext cx="50697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11111"/>
              </a:buClr>
              <a:buSzPts val="1200"/>
              <a:buNone/>
              <a:defRPr sz="1200">
                <a:solidFill>
                  <a:srgbClr val="1111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Диаграмма_D">
  <p:cSld name="1_Диаграмма_D">
    <p:bg>
      <p:bgPr>
        <a:solidFill>
          <a:srgbClr val="12111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100"/>
              <a:buFont typeface="Jost Medium"/>
              <a:buNone/>
              <a:defRPr sz="2100" b="0">
                <a:solidFill>
                  <a:srgbClr val="11111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11111"/>
              </a:buClr>
              <a:buSzPts val="1200"/>
              <a:buNone/>
              <a:defRPr sz="1200">
                <a:solidFill>
                  <a:srgbClr val="1111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27"/>
          <p:cNvSpPr>
            <a:spLocks noGrp="1"/>
          </p:cNvSpPr>
          <p:nvPr>
            <p:ph type="chart" idx="2"/>
          </p:nvPr>
        </p:nvSpPr>
        <p:spPr>
          <a:xfrm>
            <a:off x="3579019" y="342900"/>
            <a:ext cx="5080500" cy="3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3"/>
          </p:nvPr>
        </p:nvSpPr>
        <p:spPr>
          <a:xfrm>
            <a:off x="3579019" y="4162425"/>
            <a:ext cx="5080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body" idx="2"/>
          </p:nvPr>
        </p:nvSpPr>
        <p:spPr>
          <a:xfrm>
            <a:off x="3362325" y="4095750"/>
            <a:ext cx="2600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body" idx="3"/>
          </p:nvPr>
        </p:nvSpPr>
        <p:spPr>
          <a:xfrm>
            <a:off x="6274594" y="4095750"/>
            <a:ext cx="2600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>
            <a:spLocks noGrp="1"/>
          </p:cNvSpPr>
          <p:nvPr>
            <p:ph type="chart" idx="4"/>
          </p:nvPr>
        </p:nvSpPr>
        <p:spPr>
          <a:xfrm>
            <a:off x="3362325" y="638175"/>
            <a:ext cx="26004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25" name="Google Shape;125;p28"/>
          <p:cNvSpPr>
            <a:spLocks noGrp="1"/>
          </p:cNvSpPr>
          <p:nvPr>
            <p:ph type="chart" idx="5"/>
          </p:nvPr>
        </p:nvSpPr>
        <p:spPr>
          <a:xfrm>
            <a:off x="6248400" y="638175"/>
            <a:ext cx="26004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2"/>
          </p:nvPr>
        </p:nvSpPr>
        <p:spPr>
          <a:xfrm>
            <a:off x="3593306" y="291285"/>
            <a:ext cx="2328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3"/>
          </p:nvPr>
        </p:nvSpPr>
        <p:spPr>
          <a:xfrm>
            <a:off x="6081713" y="291285"/>
            <a:ext cx="2328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4"/>
          </p:nvPr>
        </p:nvSpPr>
        <p:spPr>
          <a:xfrm>
            <a:off x="3593306" y="2667386"/>
            <a:ext cx="2328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5"/>
          </p:nvPr>
        </p:nvSpPr>
        <p:spPr>
          <a:xfrm>
            <a:off x="6081713" y="2667386"/>
            <a:ext cx="2328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0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8" name="Google Shape;138;p30"/>
          <p:cNvSpPr txBox="1">
            <a:spLocks noGrp="1"/>
          </p:cNvSpPr>
          <p:nvPr>
            <p:ph type="body" idx="2"/>
          </p:nvPr>
        </p:nvSpPr>
        <p:spPr>
          <a:xfrm>
            <a:off x="3629025" y="428625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 txBox="1">
            <a:spLocks noGrp="1"/>
          </p:cNvSpPr>
          <p:nvPr>
            <p:ph type="body" idx="3"/>
          </p:nvPr>
        </p:nvSpPr>
        <p:spPr>
          <a:xfrm>
            <a:off x="5295900" y="428625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4"/>
          </p:nvPr>
        </p:nvSpPr>
        <p:spPr>
          <a:xfrm>
            <a:off x="3629025" y="1925241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5"/>
          </p:nvPr>
        </p:nvSpPr>
        <p:spPr>
          <a:xfrm>
            <a:off x="5295900" y="1925241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6"/>
          </p:nvPr>
        </p:nvSpPr>
        <p:spPr>
          <a:xfrm>
            <a:off x="3629025" y="3421857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7"/>
          </p:nvPr>
        </p:nvSpPr>
        <p:spPr>
          <a:xfrm>
            <a:off x="5295900" y="3421857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8"/>
          </p:nvPr>
        </p:nvSpPr>
        <p:spPr>
          <a:xfrm>
            <a:off x="6962775" y="428625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9"/>
          </p:nvPr>
        </p:nvSpPr>
        <p:spPr>
          <a:xfrm>
            <a:off x="6962775" y="1925241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13"/>
          </p:nvPr>
        </p:nvSpPr>
        <p:spPr>
          <a:xfrm>
            <a:off x="6962775" y="3421857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иаграмма_D">
  <p:cSld name="Диаграмма_D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" name="Google Shape;18;p13"/>
          <p:cNvSpPr>
            <a:spLocks noGrp="1"/>
          </p:cNvSpPr>
          <p:nvPr>
            <p:ph type="chart" idx="2"/>
          </p:nvPr>
        </p:nvSpPr>
        <p:spPr>
          <a:xfrm>
            <a:off x="3579019" y="342900"/>
            <a:ext cx="5080500" cy="3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3"/>
          </p:nvPr>
        </p:nvSpPr>
        <p:spPr>
          <a:xfrm>
            <a:off x="3579019" y="4162425"/>
            <a:ext cx="5080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1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/>
          <p:nvPr/>
        </p:nvSpPr>
        <p:spPr>
          <a:xfrm>
            <a:off x="2948" y="3746796"/>
            <a:ext cx="2691300" cy="7548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1" name="Google Shape;151;p31"/>
          <p:cNvSpPr/>
          <p:nvPr/>
        </p:nvSpPr>
        <p:spPr>
          <a:xfrm>
            <a:off x="-952" y="2942027"/>
            <a:ext cx="2675400" cy="8211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1" y="2155962"/>
            <a:ext cx="2674500" cy="8073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3" name="Google Shape;153;p31"/>
          <p:cNvSpPr/>
          <p:nvPr/>
        </p:nvSpPr>
        <p:spPr>
          <a:xfrm>
            <a:off x="-9711" y="1383575"/>
            <a:ext cx="3057300" cy="7749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4" name="Google Shape;154;p31"/>
          <p:cNvSpPr/>
          <p:nvPr/>
        </p:nvSpPr>
        <p:spPr>
          <a:xfrm>
            <a:off x="1575713" y="3813092"/>
            <a:ext cx="2179281" cy="806460"/>
          </a:xfrm>
          <a:prstGeom prst="flowChartMagneticDisk">
            <a:avLst/>
          </a:prstGeom>
          <a:solidFill>
            <a:srgbClr val="CE6254"/>
          </a:solidFill>
          <a:ln>
            <a:noFill/>
          </a:ln>
          <a:effectLst>
            <a:outerShdw blurRad="3556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5" name="Google Shape;155;p31"/>
          <p:cNvSpPr/>
          <p:nvPr/>
        </p:nvSpPr>
        <p:spPr>
          <a:xfrm>
            <a:off x="1571349" y="3813092"/>
            <a:ext cx="2179500" cy="25200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1308968" y="3044332"/>
            <a:ext cx="2706092" cy="842236"/>
          </a:xfrm>
          <a:prstGeom prst="flowChartMagneticDisk">
            <a:avLst/>
          </a:prstGeom>
          <a:solidFill>
            <a:srgbClr val="EDA83F"/>
          </a:solidFill>
          <a:ln>
            <a:noFill/>
          </a:ln>
          <a:effectLst>
            <a:outerShdw blurRad="406400" dist="38100" algn="l" rotWithShape="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1308968" y="3044332"/>
            <a:ext cx="2706000" cy="266100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-13684" y="1401005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ПОТЕНЦИАЛЬНЫЙ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-953" y="2220611"/>
            <a:ext cx="25407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СУЩЕСТВУЮЩИЙ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9806" y="3009852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ТЁПЛЫЙ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28797" y="3809555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ГОРЯЧИЙ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1"/>
          <p:cNvSpPr/>
          <p:nvPr/>
        </p:nvSpPr>
        <p:spPr>
          <a:xfrm>
            <a:off x="4089214" y="66925"/>
            <a:ext cx="3078300" cy="13299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5492928" y="1251797"/>
            <a:ext cx="3139200" cy="12741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4" name="Google Shape;164;p31"/>
          <p:cNvSpPr/>
          <p:nvPr/>
        </p:nvSpPr>
        <p:spPr>
          <a:xfrm>
            <a:off x="4089212" y="70205"/>
            <a:ext cx="118500" cy="5154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5" name="Google Shape;165;p31"/>
          <p:cNvSpPr/>
          <p:nvPr/>
        </p:nvSpPr>
        <p:spPr>
          <a:xfrm>
            <a:off x="5490762" y="1243055"/>
            <a:ext cx="130200" cy="5361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980" y="3404488"/>
            <a:ext cx="346067" cy="34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3" y="4179325"/>
            <a:ext cx="305475" cy="3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/>
          <p:nvPr/>
        </p:nvSpPr>
        <p:spPr>
          <a:xfrm>
            <a:off x="5587825" y="3681364"/>
            <a:ext cx="3044400" cy="1342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4464808" y="2438363"/>
            <a:ext cx="3102900" cy="1435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4464089" y="2436661"/>
            <a:ext cx="93600" cy="4830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1" name="Google Shape;171;p31"/>
          <p:cNvSpPr/>
          <p:nvPr/>
        </p:nvSpPr>
        <p:spPr>
          <a:xfrm>
            <a:off x="1105524" y="2220994"/>
            <a:ext cx="3155840" cy="880313"/>
          </a:xfrm>
          <a:prstGeom prst="flowChartMagneticDisk">
            <a:avLst/>
          </a:prstGeom>
          <a:solidFill>
            <a:srgbClr val="3CBF98"/>
          </a:solidFill>
          <a:ln>
            <a:noFill/>
          </a:ln>
          <a:effectLst>
            <a:outerShdw blurRad="3683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2" name="Google Shape;172;p31"/>
          <p:cNvSpPr/>
          <p:nvPr/>
        </p:nvSpPr>
        <p:spPr>
          <a:xfrm>
            <a:off x="1110718" y="2220994"/>
            <a:ext cx="3156000" cy="259200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1267" y="2604474"/>
            <a:ext cx="324354" cy="32435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/>
          <p:nvPr/>
        </p:nvSpPr>
        <p:spPr>
          <a:xfrm>
            <a:off x="851837" y="1390991"/>
            <a:ext cx="3712304" cy="913308"/>
          </a:xfrm>
          <a:prstGeom prst="flowChartMagneticDisk">
            <a:avLst/>
          </a:prstGeom>
          <a:solidFill>
            <a:srgbClr val="00A8C1"/>
          </a:solidFill>
          <a:ln>
            <a:noFill/>
          </a:ln>
          <a:effectLst>
            <a:outerShdw blurRad="3556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75" name="Google Shape;175;p31"/>
          <p:cNvSpPr/>
          <p:nvPr/>
        </p:nvSpPr>
        <p:spPr>
          <a:xfrm>
            <a:off x="851837" y="1383575"/>
            <a:ext cx="3696600" cy="290700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176" name="Google Shape;17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7669" y="1803494"/>
            <a:ext cx="320639" cy="32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1"/>
          <p:cNvSpPr/>
          <p:nvPr/>
        </p:nvSpPr>
        <p:spPr>
          <a:xfrm>
            <a:off x="5589856" y="4216322"/>
            <a:ext cx="97800" cy="4830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следний слайд">
  <p:cSld name="2_Последний слайд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4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следний слайд">
  <p:cSld name="6_Последний слайд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4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>
            <a:spLocks noGrp="1"/>
          </p:cNvSpPr>
          <p:nvPr>
            <p:ph type="subTitle" idx="1"/>
          </p:nvPr>
        </p:nvSpPr>
        <p:spPr>
          <a:xfrm>
            <a:off x="374590" y="2823950"/>
            <a:ext cx="5721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ctrTitle"/>
          </p:nvPr>
        </p:nvSpPr>
        <p:spPr>
          <a:xfrm>
            <a:off x="374590" y="2012158"/>
            <a:ext cx="57213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  <a:defRPr sz="3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Оглавление">
  <p:cSld name="2_Оглавление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/>
          <p:nvPr/>
        </p:nvSpPr>
        <p:spPr>
          <a:xfrm>
            <a:off x="-161948" y="0"/>
            <a:ext cx="6304528" cy="5156688"/>
          </a:xfrm>
          <a:custGeom>
            <a:avLst/>
            <a:gdLst/>
            <a:ahLst/>
            <a:cxnLst/>
            <a:rect l="l" t="t" r="r" b="b"/>
            <a:pathLst>
              <a:path w="8406037" h="6875584" extrusionOk="0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92" name="Google Shape;192;p35"/>
          <p:cNvSpPr txBox="1">
            <a:spLocks noGrp="1"/>
          </p:cNvSpPr>
          <p:nvPr>
            <p:ph type="subTitle" idx="1"/>
          </p:nvPr>
        </p:nvSpPr>
        <p:spPr>
          <a:xfrm>
            <a:off x="374590" y="2823950"/>
            <a:ext cx="4743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ctrTitle"/>
          </p:nvPr>
        </p:nvSpPr>
        <p:spPr>
          <a:xfrm>
            <a:off x="374590" y="2012158"/>
            <a:ext cx="55038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  <a:defRPr sz="3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Оглавление">
  <p:cSld name="3_Оглавление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96" name="Google Shape;196;p36"/>
          <p:cNvSpPr/>
          <p:nvPr/>
        </p:nvSpPr>
        <p:spPr>
          <a:xfrm>
            <a:off x="-161948" y="0"/>
            <a:ext cx="6304528" cy="5156688"/>
          </a:xfrm>
          <a:custGeom>
            <a:avLst/>
            <a:gdLst/>
            <a:ahLst/>
            <a:cxnLst/>
            <a:rect l="l" t="t" r="r" b="b"/>
            <a:pathLst>
              <a:path w="8406037" h="6875584" extrusionOk="0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97" name="Google Shape;197;p36"/>
          <p:cNvSpPr txBox="1">
            <a:spLocks noGrp="1"/>
          </p:cNvSpPr>
          <p:nvPr>
            <p:ph type="subTitle" idx="1"/>
          </p:nvPr>
        </p:nvSpPr>
        <p:spPr>
          <a:xfrm>
            <a:off x="374590" y="2823950"/>
            <a:ext cx="4743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11111"/>
              </a:buClr>
              <a:buSzPts val="1800"/>
              <a:buNone/>
              <a:defRPr sz="1800">
                <a:solidFill>
                  <a:srgbClr val="11111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ctrTitle"/>
          </p:nvPr>
        </p:nvSpPr>
        <p:spPr>
          <a:xfrm>
            <a:off x="374590" y="2012158"/>
            <a:ext cx="55038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3600"/>
              <a:buFont typeface="Jost"/>
              <a:buNone/>
              <a:defRPr sz="3600" b="1">
                <a:solidFill>
                  <a:srgbClr val="11111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/>
          <p:nvPr/>
        </p:nvSpPr>
        <p:spPr>
          <a:xfrm>
            <a:off x="-161948" y="0"/>
            <a:ext cx="6304528" cy="5156688"/>
          </a:xfrm>
          <a:custGeom>
            <a:avLst/>
            <a:gdLst/>
            <a:ahLst/>
            <a:cxnLst/>
            <a:rect l="l" t="t" r="r" b="b"/>
            <a:pathLst>
              <a:path w="8406037" h="6875584" extrusionOk="0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40531" y="342900"/>
            <a:ext cx="46995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40532" y="1357312"/>
            <a:ext cx="46995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Пользовательский макет">
  <p:cSld name="14_Пользовательский макет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/>
          <p:nvPr/>
        </p:nvSpPr>
        <p:spPr>
          <a:xfrm>
            <a:off x="3048000" y="0"/>
            <a:ext cx="6096000" cy="51435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05" name="Google Shape;205;p38"/>
          <p:cNvSpPr/>
          <p:nvPr/>
        </p:nvSpPr>
        <p:spPr>
          <a:xfrm>
            <a:off x="-161948" y="0"/>
            <a:ext cx="6304528" cy="5156688"/>
          </a:xfrm>
          <a:custGeom>
            <a:avLst/>
            <a:gdLst/>
            <a:ahLst/>
            <a:cxnLst/>
            <a:rect l="l" t="t" r="r" b="b"/>
            <a:pathLst>
              <a:path w="8406037" h="6875584" extrusionOk="0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440531" y="342900"/>
            <a:ext cx="46995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110"/>
              </a:buClr>
              <a:buSzPts val="2100"/>
              <a:buFont typeface="Jost Medium"/>
              <a:buNone/>
              <a:defRPr sz="2100" b="0">
                <a:solidFill>
                  <a:srgbClr val="121110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>
            <a:off x="440532" y="1357312"/>
            <a:ext cx="46995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21110"/>
              </a:buClr>
              <a:buSzPts val="1200"/>
              <a:buNone/>
              <a:defRPr sz="1200">
                <a:solidFill>
                  <a:srgbClr val="12111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9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9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18825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2" name="Google Shape;212;p39"/>
          <p:cNvSpPr>
            <a:spLocks noGrp="1"/>
          </p:cNvSpPr>
          <p:nvPr>
            <p:ph type="chart" idx="2"/>
          </p:nvPr>
        </p:nvSpPr>
        <p:spPr>
          <a:xfrm>
            <a:off x="3579019" y="342900"/>
            <a:ext cx="5080500" cy="3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13" name="Google Shape;213;p39"/>
          <p:cNvSpPr txBox="1">
            <a:spLocks noGrp="1"/>
          </p:cNvSpPr>
          <p:nvPr>
            <p:ph type="body" idx="3"/>
          </p:nvPr>
        </p:nvSpPr>
        <p:spPr>
          <a:xfrm>
            <a:off x="3579019" y="4162425"/>
            <a:ext cx="5080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Пользовательский макет">
  <p:cSld name="15_Пользовательский макет">
    <p:bg>
      <p:bgPr>
        <a:solidFill>
          <a:srgbClr val="11111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1110"/>
              </a:buClr>
              <a:buSzPts val="2100"/>
              <a:buFont typeface="Jost Medium"/>
              <a:buNone/>
              <a:defRPr sz="2100" b="0">
                <a:solidFill>
                  <a:srgbClr val="121110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18825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21110"/>
              </a:buClr>
              <a:buSzPts val="1200"/>
              <a:buNone/>
              <a:defRPr sz="1200">
                <a:solidFill>
                  <a:srgbClr val="12111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18" name="Google Shape;218;p40"/>
          <p:cNvSpPr>
            <a:spLocks noGrp="1"/>
          </p:cNvSpPr>
          <p:nvPr>
            <p:ph type="chart" idx="2"/>
          </p:nvPr>
        </p:nvSpPr>
        <p:spPr>
          <a:xfrm>
            <a:off x="3579019" y="342900"/>
            <a:ext cx="5080500" cy="3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19" name="Google Shape;219;p40"/>
          <p:cNvSpPr txBox="1">
            <a:spLocks noGrp="1"/>
          </p:cNvSpPr>
          <p:nvPr>
            <p:ph type="body" idx="3"/>
          </p:nvPr>
        </p:nvSpPr>
        <p:spPr>
          <a:xfrm>
            <a:off x="3579019" y="4162425"/>
            <a:ext cx="5080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Пользовательский макет">
  <p:cSld name="13_Пользовательский макет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1681" y="1950244"/>
            <a:ext cx="5100638" cy="124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1"/>
          <p:cNvSpPr txBox="1">
            <a:spLocks noGrp="1"/>
          </p:cNvSpPr>
          <p:nvPr>
            <p:ph type="body" idx="1"/>
          </p:nvPr>
        </p:nvSpPr>
        <p:spPr>
          <a:xfrm>
            <a:off x="3362325" y="4095750"/>
            <a:ext cx="2600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body" idx="2"/>
          </p:nvPr>
        </p:nvSpPr>
        <p:spPr>
          <a:xfrm>
            <a:off x="6274594" y="4095750"/>
            <a:ext cx="2600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1"/>
          <p:cNvSpPr>
            <a:spLocks noGrp="1"/>
          </p:cNvSpPr>
          <p:nvPr>
            <p:ph type="chart" idx="3"/>
          </p:nvPr>
        </p:nvSpPr>
        <p:spPr>
          <a:xfrm>
            <a:off x="3362325" y="638175"/>
            <a:ext cx="26004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25" name="Google Shape;225;p41"/>
          <p:cNvSpPr>
            <a:spLocks noGrp="1"/>
          </p:cNvSpPr>
          <p:nvPr>
            <p:ph type="chart" idx="4"/>
          </p:nvPr>
        </p:nvSpPr>
        <p:spPr>
          <a:xfrm>
            <a:off x="6248400" y="638175"/>
            <a:ext cx="26004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body" idx="5"/>
          </p:nvPr>
        </p:nvSpPr>
        <p:spPr>
          <a:xfrm>
            <a:off x="440532" y="2247900"/>
            <a:ext cx="18825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2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18825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body" idx="2"/>
          </p:nvPr>
        </p:nvSpPr>
        <p:spPr>
          <a:xfrm>
            <a:off x="3593306" y="291285"/>
            <a:ext cx="2328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3"/>
          </p:nvPr>
        </p:nvSpPr>
        <p:spPr>
          <a:xfrm>
            <a:off x="6081713" y="291285"/>
            <a:ext cx="2328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4"/>
          </p:nvPr>
        </p:nvSpPr>
        <p:spPr>
          <a:xfrm>
            <a:off x="3593306" y="2667386"/>
            <a:ext cx="2328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5"/>
          </p:nvPr>
        </p:nvSpPr>
        <p:spPr>
          <a:xfrm>
            <a:off x="6081713" y="2667386"/>
            <a:ext cx="23289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18825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body" idx="2"/>
          </p:nvPr>
        </p:nvSpPr>
        <p:spPr>
          <a:xfrm>
            <a:off x="3629025" y="428625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Jost"/>
                <a:ea typeface="Jost"/>
                <a:cs typeface="Jost"/>
                <a:sym typeface="Jost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3"/>
          </p:nvPr>
        </p:nvSpPr>
        <p:spPr>
          <a:xfrm>
            <a:off x="5295900" y="428625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body" idx="4"/>
          </p:nvPr>
        </p:nvSpPr>
        <p:spPr>
          <a:xfrm>
            <a:off x="3629025" y="1925241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5"/>
          </p:nvPr>
        </p:nvSpPr>
        <p:spPr>
          <a:xfrm>
            <a:off x="5295900" y="1925241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body" idx="6"/>
          </p:nvPr>
        </p:nvSpPr>
        <p:spPr>
          <a:xfrm>
            <a:off x="3629025" y="3421857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body" idx="7"/>
          </p:nvPr>
        </p:nvSpPr>
        <p:spPr>
          <a:xfrm>
            <a:off x="5295900" y="3421857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8"/>
          </p:nvPr>
        </p:nvSpPr>
        <p:spPr>
          <a:xfrm>
            <a:off x="6962775" y="428625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body" idx="9"/>
          </p:nvPr>
        </p:nvSpPr>
        <p:spPr>
          <a:xfrm>
            <a:off x="6962775" y="1925241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body" idx="13"/>
          </p:nvPr>
        </p:nvSpPr>
        <p:spPr>
          <a:xfrm>
            <a:off x="6962775" y="3421857"/>
            <a:ext cx="14097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9" name="Google Shape;24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9019" y="5238751"/>
            <a:ext cx="5379244" cy="118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4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4"/>
          <p:cNvSpPr/>
          <p:nvPr/>
        </p:nvSpPr>
        <p:spPr>
          <a:xfrm>
            <a:off x="2948" y="3746796"/>
            <a:ext cx="2691300" cy="7548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4" name="Google Shape;254;p44"/>
          <p:cNvSpPr/>
          <p:nvPr/>
        </p:nvSpPr>
        <p:spPr>
          <a:xfrm>
            <a:off x="-952" y="2942027"/>
            <a:ext cx="2675400" cy="8211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5" name="Google Shape;255;p44"/>
          <p:cNvSpPr/>
          <p:nvPr/>
        </p:nvSpPr>
        <p:spPr>
          <a:xfrm>
            <a:off x="1" y="2155962"/>
            <a:ext cx="2674500" cy="8073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6" name="Google Shape;256;p44"/>
          <p:cNvSpPr/>
          <p:nvPr/>
        </p:nvSpPr>
        <p:spPr>
          <a:xfrm>
            <a:off x="-9711" y="1383575"/>
            <a:ext cx="3057300" cy="7749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7" name="Google Shape;257;p44"/>
          <p:cNvSpPr/>
          <p:nvPr/>
        </p:nvSpPr>
        <p:spPr>
          <a:xfrm>
            <a:off x="1575713" y="3813092"/>
            <a:ext cx="2179281" cy="806460"/>
          </a:xfrm>
          <a:prstGeom prst="flowChartMagneticDisk">
            <a:avLst/>
          </a:prstGeom>
          <a:solidFill>
            <a:srgbClr val="CE6254"/>
          </a:solidFill>
          <a:ln>
            <a:noFill/>
          </a:ln>
          <a:effectLst>
            <a:outerShdw blurRad="3556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8" name="Google Shape;258;p44"/>
          <p:cNvSpPr/>
          <p:nvPr/>
        </p:nvSpPr>
        <p:spPr>
          <a:xfrm>
            <a:off x="1571349" y="3813092"/>
            <a:ext cx="2179500" cy="25200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59" name="Google Shape;259;p44"/>
          <p:cNvSpPr/>
          <p:nvPr/>
        </p:nvSpPr>
        <p:spPr>
          <a:xfrm>
            <a:off x="1308968" y="3044332"/>
            <a:ext cx="2706092" cy="842236"/>
          </a:xfrm>
          <a:prstGeom prst="flowChartMagneticDisk">
            <a:avLst/>
          </a:prstGeom>
          <a:solidFill>
            <a:srgbClr val="EDA83F"/>
          </a:solidFill>
          <a:ln>
            <a:noFill/>
          </a:ln>
          <a:effectLst>
            <a:outerShdw blurRad="406400" dist="38100" algn="l" rotWithShape="0">
              <a:srgbClr val="000000">
                <a:alpha val="6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0" name="Google Shape;260;p44"/>
          <p:cNvSpPr/>
          <p:nvPr/>
        </p:nvSpPr>
        <p:spPr>
          <a:xfrm>
            <a:off x="1308968" y="3044332"/>
            <a:ext cx="2706000" cy="266100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1" name="Google Shape;261;p44"/>
          <p:cNvSpPr txBox="1"/>
          <p:nvPr/>
        </p:nvSpPr>
        <p:spPr>
          <a:xfrm>
            <a:off x="-13684" y="1401005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ПОТЕНЦИАЛЬНЫЙ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4"/>
          <p:cNvSpPr txBox="1"/>
          <p:nvPr/>
        </p:nvSpPr>
        <p:spPr>
          <a:xfrm>
            <a:off x="-953" y="2220611"/>
            <a:ext cx="25407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СУЩЕСТВУЮЩИЙ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4"/>
          <p:cNvSpPr txBox="1"/>
          <p:nvPr/>
        </p:nvSpPr>
        <p:spPr>
          <a:xfrm>
            <a:off x="9806" y="3009852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ТЁПЛЫЙ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4"/>
          <p:cNvSpPr txBox="1"/>
          <p:nvPr/>
        </p:nvSpPr>
        <p:spPr>
          <a:xfrm>
            <a:off x="28797" y="3809555"/>
            <a:ext cx="2540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ГОРЯЧИЙ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Jost"/>
              <a:buNone/>
            </a:pPr>
            <a:r>
              <a:rPr lang="ru" sz="8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СПРОС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4"/>
          <p:cNvSpPr/>
          <p:nvPr/>
        </p:nvSpPr>
        <p:spPr>
          <a:xfrm>
            <a:off x="4089214" y="66925"/>
            <a:ext cx="3078300" cy="13299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6" name="Google Shape;266;p44"/>
          <p:cNvSpPr/>
          <p:nvPr/>
        </p:nvSpPr>
        <p:spPr>
          <a:xfrm>
            <a:off x="5492928" y="1251797"/>
            <a:ext cx="3139200" cy="12741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7" name="Google Shape;267;p44"/>
          <p:cNvSpPr/>
          <p:nvPr/>
        </p:nvSpPr>
        <p:spPr>
          <a:xfrm>
            <a:off x="4089212" y="70205"/>
            <a:ext cx="118500" cy="5154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68" name="Google Shape;268;p44"/>
          <p:cNvSpPr/>
          <p:nvPr/>
        </p:nvSpPr>
        <p:spPr>
          <a:xfrm>
            <a:off x="5490762" y="1243055"/>
            <a:ext cx="130200" cy="5361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69" name="Google Shape;26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980" y="3404488"/>
            <a:ext cx="346067" cy="34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3" y="4179325"/>
            <a:ext cx="305475" cy="3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4"/>
          <p:cNvSpPr/>
          <p:nvPr/>
        </p:nvSpPr>
        <p:spPr>
          <a:xfrm>
            <a:off x="5587825" y="3681364"/>
            <a:ext cx="3044400" cy="1342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2" name="Google Shape;272;p44"/>
          <p:cNvSpPr/>
          <p:nvPr/>
        </p:nvSpPr>
        <p:spPr>
          <a:xfrm>
            <a:off x="4464808" y="2438363"/>
            <a:ext cx="3102900" cy="1435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/>
          </a:solidFill>
          <a:ln>
            <a:noFill/>
          </a:ln>
          <a:effectLst>
            <a:outerShdw blurRad="228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3" name="Google Shape;273;p44"/>
          <p:cNvSpPr/>
          <p:nvPr/>
        </p:nvSpPr>
        <p:spPr>
          <a:xfrm>
            <a:off x="4464089" y="2436661"/>
            <a:ext cx="93600" cy="4830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4" name="Google Shape;274;p44"/>
          <p:cNvSpPr/>
          <p:nvPr/>
        </p:nvSpPr>
        <p:spPr>
          <a:xfrm>
            <a:off x="1105524" y="2220994"/>
            <a:ext cx="3155840" cy="880313"/>
          </a:xfrm>
          <a:prstGeom prst="flowChartMagneticDisk">
            <a:avLst/>
          </a:prstGeom>
          <a:solidFill>
            <a:srgbClr val="3CBF98"/>
          </a:solidFill>
          <a:ln>
            <a:noFill/>
          </a:ln>
          <a:effectLst>
            <a:outerShdw blurRad="3683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5" name="Google Shape;275;p44"/>
          <p:cNvSpPr/>
          <p:nvPr/>
        </p:nvSpPr>
        <p:spPr>
          <a:xfrm>
            <a:off x="1110718" y="2220994"/>
            <a:ext cx="3156000" cy="259200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76" name="Google Shape;276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1267" y="2604474"/>
            <a:ext cx="324354" cy="32435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4"/>
          <p:cNvSpPr/>
          <p:nvPr/>
        </p:nvSpPr>
        <p:spPr>
          <a:xfrm>
            <a:off x="851837" y="1390991"/>
            <a:ext cx="3712304" cy="913308"/>
          </a:xfrm>
          <a:prstGeom prst="flowChartMagneticDisk">
            <a:avLst/>
          </a:prstGeom>
          <a:solidFill>
            <a:srgbClr val="00A8C1"/>
          </a:solidFill>
          <a:ln>
            <a:noFill/>
          </a:ln>
          <a:effectLst>
            <a:outerShdw blurRad="3556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8" name="Google Shape;278;p44"/>
          <p:cNvSpPr/>
          <p:nvPr/>
        </p:nvSpPr>
        <p:spPr>
          <a:xfrm>
            <a:off x="851837" y="1383575"/>
            <a:ext cx="3696600" cy="290700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279" name="Google Shape;279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47669" y="1803494"/>
            <a:ext cx="320639" cy="32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4"/>
          <p:cNvSpPr/>
          <p:nvPr/>
        </p:nvSpPr>
        <p:spPr>
          <a:xfrm>
            <a:off x="5589856" y="4216322"/>
            <a:ext cx="97800" cy="4830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следний слайд">
  <p:cSld name="3_Последний слайд">
    <p:bg>
      <p:bgPr>
        <a:blipFill>
          <a:blip r:embed="rId2">
            <a:alphaModFix amt="58999"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5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1"/>
          </p:nvPr>
        </p:nvSpPr>
        <p:spPr>
          <a:xfrm>
            <a:off x="440533" y="2247900"/>
            <a:ext cx="2022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4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следний слайд">
  <p:cSld name="5_Последний слайд">
    <p:bg>
      <p:bgPr>
        <a:blipFill>
          <a:blip r:embed="rId2">
            <a:alphaModFix amt="37000"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0001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4">
          <p15:clr>
            <a:srgbClr val="FBAE40"/>
          </p15:clr>
        </p15:guide>
        <p15:guide id="2" orient="horz" pos="13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7"/>
          <p:cNvSpPr txBox="1">
            <a:spLocks noGrp="1"/>
          </p:cNvSpPr>
          <p:nvPr>
            <p:ph type="subTitle" idx="1"/>
          </p:nvPr>
        </p:nvSpPr>
        <p:spPr>
          <a:xfrm>
            <a:off x="374590" y="2823950"/>
            <a:ext cx="5721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ctrTitle"/>
          </p:nvPr>
        </p:nvSpPr>
        <p:spPr>
          <a:xfrm>
            <a:off x="374590" y="2012158"/>
            <a:ext cx="57213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  <a:defRPr sz="36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solidFill>
          <a:srgbClr val="12111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8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0001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96" name="Google Shape;296;p48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 Medium"/>
              <a:buNone/>
              <a:defRPr sz="2100" b="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9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0001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0" name="Google Shape;300;p49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 Medium"/>
              <a:buNone/>
              <a:defRPr sz="2100" b="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0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0001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 Medium"/>
              <a:buNone/>
              <a:defRPr sz="2100" b="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мидж">
  <p:cSld name="Имидж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иаграмма">
  <p:cSld name="Диаграм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/>
          <p:nvPr/>
        </p:nvSpPr>
        <p:spPr>
          <a:xfrm rot="10800000" flipH="1">
            <a:off x="1" y="0"/>
            <a:ext cx="3050850" cy="51435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38" cy="67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440533" y="2247900"/>
            <a:ext cx="2281238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200">
                <a:solidFill>
                  <a:schemeClr val="lt1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22" name="Google Shape;22;p11"/>
          <p:cNvSpPr>
            <a:spLocks noGrp="1"/>
          </p:cNvSpPr>
          <p:nvPr>
            <p:ph type="chart" idx="2"/>
          </p:nvPr>
        </p:nvSpPr>
        <p:spPr>
          <a:xfrm>
            <a:off x="3579020" y="342900"/>
            <a:ext cx="5080397" cy="353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9019" y="5238751"/>
            <a:ext cx="5379244" cy="11858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1"/>
          <p:cNvSpPr txBox="1">
            <a:spLocks noGrp="1"/>
          </p:cNvSpPr>
          <p:nvPr>
            <p:ph type="body" idx="3"/>
          </p:nvPr>
        </p:nvSpPr>
        <p:spPr>
          <a:xfrm>
            <a:off x="3579019" y="4162425"/>
            <a:ext cx="508039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476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67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1" name="Google Shape;311;p5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2" name="Google Shape;31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5" name="Google Shape;315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3" name="Google Shape;323;p5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4" name="Google Shape;324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1" name="Google Shape;33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4" name="Google Shape;334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8" name="Google Shape;338;p5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39" name="Google Shape;339;p5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0" name="Google Shape;340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43" name="Google Shape;343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главление">
  <p:cSld name="Оглавление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/>
          <p:nvPr/>
        </p:nvSpPr>
        <p:spPr>
          <a:xfrm rot="10800000" flipH="1">
            <a:off x="-44531" y="0"/>
            <a:ext cx="6049231" cy="5143500"/>
          </a:xfrm>
          <a:custGeom>
            <a:avLst/>
            <a:gdLst/>
            <a:ahLst/>
            <a:cxnLst/>
            <a:rect l="l" t="t" r="r" b="b"/>
            <a:pathLst>
              <a:path w="8065642" h="6858000" extrusionOk="0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40531" y="375047"/>
            <a:ext cx="52923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429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2385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6219492" y="375047"/>
            <a:ext cx="24840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429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2385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3"/>
          </p:nvPr>
        </p:nvSpPr>
        <p:spPr>
          <a:xfrm>
            <a:off x="440531" y="3514725"/>
            <a:ext cx="5292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429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2385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4"/>
          </p:nvPr>
        </p:nvSpPr>
        <p:spPr>
          <a:xfrm>
            <a:off x="6173391" y="3514726"/>
            <a:ext cx="2484000" cy="10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429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2385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5"/>
          </p:nvPr>
        </p:nvSpPr>
        <p:spPr>
          <a:xfrm>
            <a:off x="440531" y="2010756"/>
            <a:ext cx="52923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1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429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2385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6"/>
          </p:nvPr>
        </p:nvSpPr>
        <p:spPr>
          <a:xfrm>
            <a:off x="6173392" y="2010756"/>
            <a:ext cx="24840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1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429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2pPr>
            <a:lvl3pPr marL="1371600" lvl="2" indent="-32385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3pPr>
            <a:lvl4pPr marL="1828800" lvl="3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4pPr>
            <a:lvl5pPr marL="2286000" lvl="4" indent="-31750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6" name="Google Shape;346;p6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аздел_белый">
  <p:cSld name="1_Раздел_бел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>
            <a:off x="3048000" y="0"/>
            <a:ext cx="6096000" cy="51435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5" name="Google Shape;35;p17"/>
          <p:cNvSpPr/>
          <p:nvPr/>
        </p:nvSpPr>
        <p:spPr>
          <a:xfrm rot="10800000" flipH="1">
            <a:off x="-19519" y="0"/>
            <a:ext cx="6022650" cy="5176157"/>
          </a:xfrm>
          <a:custGeom>
            <a:avLst/>
            <a:gdLst/>
            <a:ahLst/>
            <a:cxnLst/>
            <a:rect l="l" t="t" r="r" b="b"/>
            <a:pathLst>
              <a:path w="8030200" h="6901543" extrusionOk="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6" name="Google Shape;36;p17"/>
          <p:cNvSpPr txBox="1">
            <a:spLocks noGrp="1"/>
          </p:cNvSpPr>
          <p:nvPr>
            <p:ph type="subTitle" idx="1"/>
          </p:nvPr>
        </p:nvSpPr>
        <p:spPr>
          <a:xfrm>
            <a:off x="374590" y="2823950"/>
            <a:ext cx="5721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374590" y="2012158"/>
            <a:ext cx="57213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Jost"/>
              <a:buNone/>
              <a:defRPr sz="3600"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картинка (белый)">
  <p:cSld name="текст + картинка (белый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3048000" y="0"/>
            <a:ext cx="6096000" cy="5143500"/>
          </a:xfrm>
          <a:prstGeom prst="rect">
            <a:avLst/>
          </a:prstGeom>
          <a:solidFill>
            <a:schemeClr val="dk2">
              <a:alpha val="49019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0" name="Google Shape;40;p18"/>
          <p:cNvSpPr/>
          <p:nvPr/>
        </p:nvSpPr>
        <p:spPr>
          <a:xfrm rot="10800000" flipH="1">
            <a:off x="-46100" y="1"/>
            <a:ext cx="6049231" cy="5143500"/>
          </a:xfrm>
          <a:custGeom>
            <a:avLst/>
            <a:gdLst/>
            <a:ahLst/>
            <a:cxnLst/>
            <a:rect l="l" t="t" r="r" b="b"/>
            <a:pathLst>
              <a:path w="8065642" h="6858000" extrusionOk="0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40531" y="342900"/>
            <a:ext cx="5069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t Medium"/>
              <a:buNone/>
              <a:defRPr sz="2100" b="0">
                <a:solidFill>
                  <a:schemeClr val="dk2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40532" y="1357312"/>
            <a:ext cx="50697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иаграмма_белый">
  <p:cSld name="Диаграмма_белый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/>
          <p:nvPr/>
        </p:nvSpPr>
        <p:spPr>
          <a:xfrm rot="10800000" flipH="1">
            <a:off x="1" y="0"/>
            <a:ext cx="3050850" cy="51435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 Medium"/>
              <a:buNone/>
              <a:defRPr sz="2100" b="0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47" name="Google Shape;47;p19"/>
          <p:cNvSpPr>
            <a:spLocks noGrp="1"/>
          </p:cNvSpPr>
          <p:nvPr>
            <p:ph type="chart" idx="2"/>
          </p:nvPr>
        </p:nvSpPr>
        <p:spPr>
          <a:xfrm>
            <a:off x="3579019" y="342900"/>
            <a:ext cx="5080500" cy="3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9019" y="5238751"/>
            <a:ext cx="5379244" cy="118586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3579019" y="4162425"/>
            <a:ext cx="5080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Char char="•"/>
              <a:defRPr sz="1200">
                <a:solidFill>
                  <a:schemeClr val="lt2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диаграммы">
  <p:cSld name="2 диаграммы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3362325" y="4095750"/>
            <a:ext cx="2600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274594" y="4095750"/>
            <a:ext cx="2600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>
            <a:spLocks noGrp="1"/>
          </p:cNvSpPr>
          <p:nvPr>
            <p:ph type="chart" idx="3"/>
          </p:nvPr>
        </p:nvSpPr>
        <p:spPr>
          <a:xfrm>
            <a:off x="3362325" y="638175"/>
            <a:ext cx="26004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>
            <a:spLocks noGrp="1"/>
          </p:cNvSpPr>
          <p:nvPr>
            <p:ph type="chart" idx="4"/>
          </p:nvPr>
        </p:nvSpPr>
        <p:spPr>
          <a:xfrm>
            <a:off x="6248400" y="638175"/>
            <a:ext cx="2600400" cy="3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/>
          <p:nvPr/>
        </p:nvSpPr>
        <p:spPr>
          <a:xfrm rot="10800000" flipH="1">
            <a:off x="1" y="0"/>
            <a:ext cx="3050850" cy="5143500"/>
          </a:xfrm>
          <a:custGeom>
            <a:avLst/>
            <a:gdLst/>
            <a:ahLst/>
            <a:cxnLst/>
            <a:rect l="l" t="t" r="r" b="b"/>
            <a:pathLst>
              <a:path w="4067800" h="6858000" extrusionOk="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440532" y="342900"/>
            <a:ext cx="22812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5"/>
          </p:nvPr>
        </p:nvSpPr>
        <p:spPr>
          <a:xfrm>
            <a:off x="440532" y="2247900"/>
            <a:ext cx="2281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body" idx="1"/>
          </p:nvPr>
        </p:nvSpPr>
        <p:spPr>
          <a:xfrm>
            <a:off x="628650" y="1501973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Jost"/>
              <a:buNone/>
              <a:defRPr sz="33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700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77">
          <p15:clr>
            <a:srgbClr val="F26B43"/>
          </p15:clr>
        </p15:guide>
        <p15:guide id="2" orient="horz" pos="1416">
          <p15:clr>
            <a:srgbClr val="F26B43"/>
          </p15:clr>
        </p15:guide>
        <p15:guide id="3" pos="3781">
          <p15:clr>
            <a:srgbClr val="F26B43"/>
          </p15:clr>
        </p15:guide>
        <p15:guide id="4" pos="1927">
          <p15:clr>
            <a:srgbClr val="F26B43"/>
          </p15:clr>
        </p15:guide>
        <p15:guide id="5" orient="horz" pos="162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master.com/ru-k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cathlonkz.com/" TargetMode="Externa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troymart.k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"/>
          <p:cNvSpPr txBox="1">
            <a:spLocks noGrp="1"/>
          </p:cNvSpPr>
          <p:nvPr>
            <p:ph type="ctrTitle"/>
          </p:nvPr>
        </p:nvSpPr>
        <p:spPr>
          <a:xfrm>
            <a:off x="388730" y="1686933"/>
            <a:ext cx="57213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</a:pPr>
            <a:r>
              <a:rPr lang="ru" sz="4900"/>
              <a:t>КЕЙСЫ</a:t>
            </a:r>
            <a:endParaRPr sz="4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t"/>
              <a:buNone/>
            </a:pPr>
            <a:r>
              <a:rPr lang="ru" sz="4900"/>
              <a:t>E-COMMERCE</a:t>
            </a:r>
            <a:endParaRPr sz="4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"/>
          <p:cNvSpPr txBox="1">
            <a:spLocks noGrp="1"/>
          </p:cNvSpPr>
          <p:nvPr>
            <p:ph type="title"/>
          </p:nvPr>
        </p:nvSpPr>
        <p:spPr>
          <a:xfrm>
            <a:off x="218899" y="207950"/>
            <a:ext cx="2640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500" b="1">
                <a:latin typeface="Jost"/>
                <a:ea typeface="Jost"/>
                <a:cs typeface="Jost"/>
                <a:sym typeface="Jost"/>
              </a:rPr>
              <a:t>КРУПНЫЙ РИТЕЙЛЕР</a:t>
            </a:r>
            <a:endParaRPr sz="1300" b="1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446" name="Google Shape;4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8150" y="883001"/>
            <a:ext cx="1895875" cy="31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4325" y="905613"/>
            <a:ext cx="1854204" cy="30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3600" y="906525"/>
            <a:ext cx="1854200" cy="30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7"/>
          <p:cNvSpPr/>
          <p:nvPr/>
        </p:nvSpPr>
        <p:spPr>
          <a:xfrm>
            <a:off x="268450" y="588025"/>
            <a:ext cx="2026800" cy="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"/>
          <p:cNvSpPr txBox="1">
            <a:spLocks noGrp="1"/>
          </p:cNvSpPr>
          <p:nvPr>
            <p:ph type="title"/>
          </p:nvPr>
        </p:nvSpPr>
        <p:spPr>
          <a:xfrm>
            <a:off x="218900" y="770150"/>
            <a:ext cx="19311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100"/>
              <a:t>ПРИМЕРЫ БАННЕРОВ</a:t>
            </a:r>
            <a:endParaRPr sz="110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100"/>
          </a:p>
        </p:txBody>
      </p:sp>
      <p:sp>
        <p:nvSpPr>
          <p:cNvPr id="11" name="Google Shape;362;p2">
            <a:extLst>
              <a:ext uri="{FF2B5EF4-FFF2-40B4-BE49-F238E27FC236}">
                <a16:creationId xmlns:a16="http://schemas.microsoft.com/office/drawing/2014/main" id="{3C3C63B4-2918-42AD-A410-FDBDE8171B58}"/>
              </a:ext>
            </a:extLst>
          </p:cNvPr>
          <p:cNvSpPr txBox="1">
            <a:spLocks/>
          </p:cNvSpPr>
          <p:nvPr/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 i="0" u="none" strike="noStrike" cap="none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#6</a:t>
            </a:r>
            <a:endParaRPr lang="ru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8"/>
          <p:cNvSpPr txBox="1">
            <a:spLocks noGrp="1"/>
          </p:cNvSpPr>
          <p:nvPr>
            <p:ph type="title"/>
          </p:nvPr>
        </p:nvSpPr>
        <p:spPr>
          <a:xfrm>
            <a:off x="218899" y="207950"/>
            <a:ext cx="2640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500" b="1">
                <a:latin typeface="Jost"/>
                <a:ea typeface="Jost"/>
                <a:cs typeface="Jost"/>
                <a:sym typeface="Jost"/>
              </a:rPr>
              <a:t>КРУПНЕЙШИЙ ИНТЕРНЕТ-МАГАЗИН БЫТОВОЙ ТЕХНИКИ И ЭЛЕКТРОНИКИ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457" name="Google Shape;457;p8"/>
          <p:cNvSpPr txBox="1"/>
          <p:nvPr/>
        </p:nvSpPr>
        <p:spPr>
          <a:xfrm>
            <a:off x="293850" y="1518250"/>
            <a:ext cx="2640900" cy="6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ЦЕЛИ: </a:t>
            </a: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увеличить узнаваемость клиента, уменьшить CPC и CPA;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 </a:t>
            </a:r>
            <a:endParaRPr sz="1200" b="1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Контекстная реклама; 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Д</a:t>
            </a: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инамический ремаркетинг; 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Call-Tracking; 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Email-маркетинг; 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CPA-сети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179999" marR="0" lvl="0" indent="-179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58" name="Google Shape;458;p8"/>
          <p:cNvSpPr/>
          <p:nvPr/>
        </p:nvSpPr>
        <p:spPr>
          <a:xfrm>
            <a:off x="293850" y="1187550"/>
            <a:ext cx="2026800" cy="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8"/>
          <p:cNvSpPr txBox="1"/>
          <p:nvPr/>
        </p:nvSpPr>
        <p:spPr>
          <a:xfrm>
            <a:off x="3180860" y="242055"/>
            <a:ext cx="5376900" cy="4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61" name="Google Shape;461;p8"/>
          <p:cNvSpPr txBox="1"/>
          <p:nvPr/>
        </p:nvSpPr>
        <p:spPr>
          <a:xfrm>
            <a:off x="3040914" y="1178541"/>
            <a:ext cx="2974785" cy="67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Общее количество транзакций</a:t>
            </a:r>
            <a:b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в 2019 vs 2018 году увеличилось</a:t>
            </a:r>
            <a:b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на </a:t>
            </a:r>
            <a:r>
              <a:rPr lang="ru" sz="14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93%</a:t>
            </a: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и составило 18 556;</a:t>
            </a:r>
            <a:endParaRPr dirty="0"/>
          </a:p>
        </p:txBody>
      </p:sp>
      <p:sp>
        <p:nvSpPr>
          <p:cNvPr id="462" name="Google Shape;462;p8"/>
          <p:cNvSpPr txBox="1"/>
          <p:nvPr/>
        </p:nvSpPr>
        <p:spPr>
          <a:xfrm>
            <a:off x="6375320" y="1144691"/>
            <a:ext cx="2117520" cy="87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Стоимость транзакции</a:t>
            </a:r>
            <a:b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в 2019 vs 2018 году</a:t>
            </a:r>
            <a:b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снизилась на </a:t>
            </a:r>
            <a:r>
              <a:rPr lang="ru" sz="14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34%</a:t>
            </a: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;</a:t>
            </a:r>
            <a:endParaRPr/>
          </a:p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aphicFrame>
        <p:nvGraphicFramePr>
          <p:cNvPr id="463" name="Google Shape;463;p8"/>
          <p:cNvGraphicFramePr/>
          <p:nvPr/>
        </p:nvGraphicFramePr>
        <p:xfrm>
          <a:off x="3096127" y="1921529"/>
          <a:ext cx="2390274" cy="261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4" name="Google Shape;464;p8"/>
          <p:cNvGraphicFramePr/>
          <p:nvPr/>
        </p:nvGraphicFramePr>
        <p:xfrm>
          <a:off x="6375320" y="1921529"/>
          <a:ext cx="2480091" cy="261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Google Shape;362;p2">
            <a:extLst>
              <a:ext uri="{FF2B5EF4-FFF2-40B4-BE49-F238E27FC236}">
                <a16:creationId xmlns:a16="http://schemas.microsoft.com/office/drawing/2014/main" id="{8A00E0BF-23FE-4916-9E7B-0F3865D202B7}"/>
              </a:ext>
            </a:extLst>
          </p:cNvPr>
          <p:cNvSpPr txBox="1">
            <a:spLocks/>
          </p:cNvSpPr>
          <p:nvPr/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 i="0" u="none" strike="noStrike" cap="none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#7</a:t>
            </a:r>
            <a:endParaRPr lang="ru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"/>
          <p:cNvSpPr txBox="1">
            <a:spLocks noGrp="1"/>
          </p:cNvSpPr>
          <p:nvPr>
            <p:ph type="title"/>
          </p:nvPr>
        </p:nvSpPr>
        <p:spPr>
          <a:xfrm>
            <a:off x="218899" y="207950"/>
            <a:ext cx="2640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500" b="1">
                <a:latin typeface="Jost"/>
                <a:ea typeface="Jost"/>
                <a:cs typeface="Jost"/>
                <a:sym typeface="Jost"/>
              </a:rPr>
              <a:t>КРУПНЕЙШИЙ ИНТЕРНЕТ-МАГАЗИН БЫТОВОЙ ТЕХНИКИ И ЭЛЕКТРОНИКИ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470" name="Google Shape;470;p9"/>
          <p:cNvPicPr preferRelativeResize="0"/>
          <p:nvPr/>
        </p:nvPicPr>
        <p:blipFill rotWithShape="1">
          <a:blip r:embed="rId3">
            <a:alphaModFix/>
          </a:blip>
          <a:srcRect t="426" b="366"/>
          <a:stretch/>
        </p:blipFill>
        <p:spPr>
          <a:xfrm>
            <a:off x="3140999" y="175947"/>
            <a:ext cx="3455497" cy="219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9"/>
          <p:cNvPicPr preferRelativeResize="0"/>
          <p:nvPr/>
        </p:nvPicPr>
        <p:blipFill rotWithShape="1">
          <a:blip r:embed="rId4">
            <a:alphaModFix/>
          </a:blip>
          <a:srcRect r="10313"/>
          <a:stretch/>
        </p:blipFill>
        <p:spPr>
          <a:xfrm>
            <a:off x="3141000" y="2665861"/>
            <a:ext cx="3220527" cy="201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9300" y="1867925"/>
            <a:ext cx="3033726" cy="18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9"/>
          <p:cNvSpPr txBox="1">
            <a:spLocks noGrp="1"/>
          </p:cNvSpPr>
          <p:nvPr>
            <p:ph type="title"/>
          </p:nvPr>
        </p:nvSpPr>
        <p:spPr>
          <a:xfrm>
            <a:off x="218900" y="1717075"/>
            <a:ext cx="19311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100"/>
              <a:t>ПРИМЕРЫ БАННЕРОВ</a:t>
            </a:r>
            <a:endParaRPr sz="110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100"/>
          </a:p>
        </p:txBody>
      </p:sp>
      <p:sp>
        <p:nvSpPr>
          <p:cNvPr id="475" name="Google Shape;475;p9"/>
          <p:cNvSpPr/>
          <p:nvPr/>
        </p:nvSpPr>
        <p:spPr>
          <a:xfrm>
            <a:off x="293850" y="1187550"/>
            <a:ext cx="2026800" cy="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62;p2">
            <a:extLst>
              <a:ext uri="{FF2B5EF4-FFF2-40B4-BE49-F238E27FC236}">
                <a16:creationId xmlns:a16="http://schemas.microsoft.com/office/drawing/2014/main" id="{83CA01CE-EBB7-45A8-975C-D21CF6BF07F2}"/>
              </a:ext>
            </a:extLst>
          </p:cNvPr>
          <p:cNvSpPr txBox="1">
            <a:spLocks/>
          </p:cNvSpPr>
          <p:nvPr/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 i="0" u="none" strike="noStrike" cap="none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#7</a:t>
            </a:r>
            <a:endParaRPr lang="ru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4AB56-F877-4170-961B-D54D7C6E4DCF}"/>
              </a:ext>
            </a:extLst>
          </p:cNvPr>
          <p:cNvSpPr txBox="1"/>
          <p:nvPr/>
        </p:nvSpPr>
        <p:spPr>
          <a:xfrm>
            <a:off x="258725" y="1136944"/>
            <a:ext cx="2862601" cy="417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ЦЕЛИ: 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увеличить количество продаж </a:t>
            </a:r>
            <a:endParaRPr lang="ru-RU" sz="1050" dirty="0"/>
          </a:p>
          <a:p>
            <a:pPr>
              <a:spcBef>
                <a:spcPts val="750"/>
              </a:spcBef>
            </a:pPr>
            <a:br>
              <a:rPr lang="ru-RU" sz="1050" dirty="0"/>
            </a:b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KPI: </a:t>
            </a:r>
            <a:endParaRPr lang="ru-RU" sz="1050" dirty="0">
              <a:solidFill>
                <a:srgbClr val="FFFFFF"/>
              </a:solidFill>
              <a:latin typeface="Jost" panose="020B0604020202020204" charset="-52"/>
            </a:endParaRP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Удержание доли рекламных расходов на уровне не выше 12%</a:t>
            </a:r>
          </a:p>
          <a:p>
            <a:pPr>
              <a:spcBef>
                <a:spcPts val="750"/>
              </a:spcBef>
            </a:pPr>
            <a:br>
              <a:rPr lang="ru-RU" sz="1050" dirty="0"/>
            </a:b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ИНСТРУМЕНТЫ: 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FFFF"/>
                </a:solidFill>
                <a:latin typeface="Jost" panose="020B0604020202020204" charset="-52"/>
              </a:rPr>
              <a:t>Google </a:t>
            </a: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Поиск</a:t>
            </a:r>
            <a:r>
              <a:rPr lang="ru-RU" sz="1050" dirty="0"/>
              <a:t> </a:t>
            </a:r>
            <a:endParaRPr lang="ru-RU" sz="1050" dirty="0">
              <a:solidFill>
                <a:srgbClr val="FFFFFF"/>
              </a:solidFill>
              <a:latin typeface="Jost" panose="020B0604020202020204" charset="-52"/>
            </a:endParaRP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Яндекс РСЯ</a:t>
            </a:r>
            <a:r>
              <a:rPr lang="en-US" sz="1050" dirty="0">
                <a:solidFill>
                  <a:srgbClr val="FFFFFF"/>
                </a:solidFill>
                <a:latin typeface="Jost" panose="020B0604020202020204" charset="-52"/>
              </a:rPr>
              <a:t>, </a:t>
            </a: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Яндекс Поиск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FFFFFF"/>
              </a:solidFill>
              <a:latin typeface="Jost" panose="020B0604020202020204" charset="-52"/>
            </a:endParaRPr>
          </a:p>
          <a:p>
            <a:pPr>
              <a:spcBef>
                <a:spcPts val="750"/>
              </a:spcBef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ПЕРИОД РАБОТЫ: 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май – октябрь 2022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FFFFFF"/>
              </a:solidFill>
              <a:latin typeface="Jost" panose="020B0604020202020204" charset="-52"/>
            </a:endParaRPr>
          </a:p>
          <a:p>
            <a:pPr>
              <a:spcBef>
                <a:spcPts val="750"/>
              </a:spcBef>
              <a:buClr>
                <a:schemeClr val="bg1"/>
              </a:buClr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ПОСАДОЧНАЯ СТРАНИЦА:</a:t>
            </a:r>
          </a:p>
          <a:p>
            <a:pPr>
              <a:spcBef>
                <a:spcPts val="750"/>
              </a:spcBef>
              <a:buClr>
                <a:schemeClr val="bg1"/>
              </a:buClr>
            </a:pPr>
            <a:r>
              <a:rPr lang="en-US" sz="105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3"/>
              </a:rPr>
              <a:t>https://sportmaster.com/ru-kz/</a:t>
            </a:r>
            <a:r>
              <a:rPr lang="ru-RU" sz="105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</a:p>
          <a:p>
            <a:pPr>
              <a:spcBef>
                <a:spcPts val="750"/>
              </a:spcBef>
              <a:buClr>
                <a:schemeClr val="bg1"/>
              </a:buClr>
            </a:pPr>
            <a:endParaRPr lang="ru-RU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4AB56-F877-4170-961B-D54D7C6E4DCF}"/>
              </a:ext>
            </a:extLst>
          </p:cNvPr>
          <p:cNvSpPr txBox="1"/>
          <p:nvPr/>
        </p:nvSpPr>
        <p:spPr>
          <a:xfrm>
            <a:off x="258725" y="704013"/>
            <a:ext cx="2286000" cy="679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магазин товаров для спорта и активного отдыха</a:t>
            </a:r>
          </a:p>
          <a:p>
            <a:pPr>
              <a:spcBef>
                <a:spcPts val="750"/>
              </a:spcBef>
              <a:buClr>
                <a:schemeClr val="bg1"/>
              </a:buClr>
            </a:pPr>
            <a:endParaRPr lang="ru-RU" sz="1050" dirty="0"/>
          </a:p>
        </p:txBody>
      </p:sp>
      <p:sp>
        <p:nvSpPr>
          <p:cNvPr id="7" name="Google Shape;359;p2">
            <a:extLst>
              <a:ext uri="{FF2B5EF4-FFF2-40B4-BE49-F238E27FC236}">
                <a16:creationId xmlns:a16="http://schemas.microsoft.com/office/drawing/2014/main" id="{D904B91C-2031-46E5-B9CB-BA1C0BE23848}"/>
              </a:ext>
            </a:extLst>
          </p:cNvPr>
          <p:cNvSpPr txBox="1">
            <a:spLocks/>
          </p:cNvSpPr>
          <p:nvPr/>
        </p:nvSpPr>
        <p:spPr>
          <a:xfrm>
            <a:off x="258725" y="295650"/>
            <a:ext cx="28023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100"/>
            </a:pPr>
            <a:r>
              <a:rPr lang="en-US" sz="1500" dirty="0">
                <a:latin typeface="Jost" panose="020B0604020202020204" charset="-52"/>
                <a:ea typeface="Jost" panose="020B0604020202020204" charset="-52"/>
                <a:cs typeface="Jost SemiBold"/>
                <a:sym typeface="Jost SemiBold"/>
              </a:rPr>
              <a:t>SPORTMASTER</a:t>
            </a:r>
            <a:endParaRPr lang="ru-RU" sz="1600" dirty="0">
              <a:latin typeface="Jost" panose="020B0604020202020204" charset="-52"/>
              <a:ea typeface="Jost" panose="020B0604020202020204" charset="-52"/>
            </a:endParaRPr>
          </a:p>
          <a:p>
            <a:pPr>
              <a:buSzPts val="2100"/>
            </a:pPr>
            <a:endParaRPr lang="ru-RU" dirty="0"/>
          </a:p>
        </p:txBody>
      </p:sp>
      <p:sp>
        <p:nvSpPr>
          <p:cNvPr id="9" name="Google Shape;363;p2">
            <a:extLst>
              <a:ext uri="{FF2B5EF4-FFF2-40B4-BE49-F238E27FC236}">
                <a16:creationId xmlns:a16="http://schemas.microsoft.com/office/drawing/2014/main" id="{47FFC45E-FB41-4A09-B159-D13AAA4C78A3}"/>
              </a:ext>
            </a:extLst>
          </p:cNvPr>
          <p:cNvSpPr/>
          <p:nvPr/>
        </p:nvSpPr>
        <p:spPr>
          <a:xfrm>
            <a:off x="310725" y="609300"/>
            <a:ext cx="1220700" cy="3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92;p4">
            <a:extLst>
              <a:ext uri="{FF2B5EF4-FFF2-40B4-BE49-F238E27FC236}">
                <a16:creationId xmlns:a16="http://schemas.microsoft.com/office/drawing/2014/main" id="{FFEDE562-ABB2-462D-9148-702A6274EBCC}"/>
              </a:ext>
            </a:extLst>
          </p:cNvPr>
          <p:cNvSpPr txBox="1"/>
          <p:nvPr/>
        </p:nvSpPr>
        <p:spPr>
          <a:xfrm>
            <a:off x="3333586" y="1383477"/>
            <a:ext cx="5376900" cy="4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aphicFrame>
        <p:nvGraphicFramePr>
          <p:cNvPr id="11" name="Google Shape;463;p8">
            <a:extLst>
              <a:ext uri="{FF2B5EF4-FFF2-40B4-BE49-F238E27FC236}">
                <a16:creationId xmlns:a16="http://schemas.microsoft.com/office/drawing/2014/main" id="{9DAC4034-A7A4-4DF8-945E-64D2DB01B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551509"/>
              </p:ext>
            </p:extLst>
          </p:nvPr>
        </p:nvGraphicFramePr>
        <p:xfrm>
          <a:off x="3245001" y="2571749"/>
          <a:ext cx="2174492" cy="232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Google Shape;461;p8">
            <a:extLst>
              <a:ext uri="{FF2B5EF4-FFF2-40B4-BE49-F238E27FC236}">
                <a16:creationId xmlns:a16="http://schemas.microsoft.com/office/drawing/2014/main" id="{E4D64711-6133-47CA-BE54-D3A46446CC66}"/>
              </a:ext>
            </a:extLst>
          </p:cNvPr>
          <p:cNvSpPr txBox="1"/>
          <p:nvPr/>
        </p:nvSpPr>
        <p:spPr>
          <a:xfrm>
            <a:off x="2705095" y="2031455"/>
            <a:ext cx="297478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Увеличили продажи</a:t>
            </a:r>
            <a:b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на </a:t>
            </a:r>
            <a:r>
              <a:rPr lang="ru" sz="14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198%</a:t>
            </a: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;</a:t>
            </a:r>
            <a:endParaRPr dirty="0"/>
          </a:p>
        </p:txBody>
      </p:sp>
      <p:graphicFrame>
        <p:nvGraphicFramePr>
          <p:cNvPr id="13" name="Google Shape;464;p8">
            <a:extLst>
              <a:ext uri="{FF2B5EF4-FFF2-40B4-BE49-F238E27FC236}">
                <a16:creationId xmlns:a16="http://schemas.microsoft.com/office/drawing/2014/main" id="{8C6F9771-A8EE-4F15-AD54-B34BFB99D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85918"/>
              </p:ext>
            </p:extLst>
          </p:nvPr>
        </p:nvGraphicFramePr>
        <p:xfrm>
          <a:off x="6405184" y="2571749"/>
          <a:ext cx="2404279" cy="232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Google Shape;461;p8">
            <a:extLst>
              <a:ext uri="{FF2B5EF4-FFF2-40B4-BE49-F238E27FC236}">
                <a16:creationId xmlns:a16="http://schemas.microsoft.com/office/drawing/2014/main" id="{E672F9EB-69A5-4975-A2DF-AA97D1A58F03}"/>
              </a:ext>
            </a:extLst>
          </p:cNvPr>
          <p:cNvSpPr txBox="1"/>
          <p:nvPr/>
        </p:nvSpPr>
        <p:spPr>
          <a:xfrm>
            <a:off x="5803555" y="2041958"/>
            <a:ext cx="3399406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Снизили долю рекламных расходов</a:t>
            </a:r>
            <a:b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на </a:t>
            </a:r>
            <a:r>
              <a:rPr lang="ru" sz="14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50%</a:t>
            </a: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;</a:t>
            </a:r>
            <a:endParaRPr dirty="0"/>
          </a:p>
        </p:txBody>
      </p:sp>
      <p:sp>
        <p:nvSpPr>
          <p:cNvPr id="15" name="Google Shape;362;p2">
            <a:extLst>
              <a:ext uri="{FF2B5EF4-FFF2-40B4-BE49-F238E27FC236}">
                <a16:creationId xmlns:a16="http://schemas.microsoft.com/office/drawing/2014/main" id="{E201DF00-65FA-40B6-86B7-77337EDA29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#1</a:t>
            </a:r>
            <a:endParaRPr sz="1050" dirty="0"/>
          </a:p>
        </p:txBody>
      </p:sp>
      <p:sp>
        <p:nvSpPr>
          <p:cNvPr id="16" name="Google Shape;392;p4">
            <a:extLst>
              <a:ext uri="{FF2B5EF4-FFF2-40B4-BE49-F238E27FC236}">
                <a16:creationId xmlns:a16="http://schemas.microsoft.com/office/drawing/2014/main" id="{E51E93DC-F671-47EF-A658-855FF0B32754}"/>
              </a:ext>
            </a:extLst>
          </p:cNvPr>
          <p:cNvSpPr txBox="1"/>
          <p:nvPr/>
        </p:nvSpPr>
        <p:spPr>
          <a:xfrm>
            <a:off x="3333586" y="41332"/>
            <a:ext cx="5376900" cy="4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ЧТО БЫЛО СДЕЛАНО: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ru" sz="13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Настройка оплаты на сайте;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ru" sz="13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Корректная настройка и использование продуктовых фидов;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AutoNum type="arabicPeriod"/>
            </a:pPr>
            <a:r>
              <a:rPr lang="ru" sz="130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Использование динамических креативов; </a:t>
            </a:r>
            <a:endParaRPr sz="1300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"/>
          <p:cNvSpPr txBox="1"/>
          <p:nvPr/>
        </p:nvSpPr>
        <p:spPr>
          <a:xfrm>
            <a:off x="3180860" y="242055"/>
            <a:ext cx="5376900" cy="4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aphicFrame>
        <p:nvGraphicFramePr>
          <p:cNvPr id="364" name="Google Shape;364;p2"/>
          <p:cNvGraphicFramePr/>
          <p:nvPr>
            <p:extLst>
              <p:ext uri="{D42A27DB-BD31-4B8C-83A1-F6EECF244321}">
                <p14:modId xmlns:p14="http://schemas.microsoft.com/office/powerpoint/2010/main" val="3479549843"/>
              </p:ext>
            </p:extLst>
          </p:nvPr>
        </p:nvGraphicFramePr>
        <p:xfrm>
          <a:off x="5957564" y="2413944"/>
          <a:ext cx="3479178" cy="12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5" name="Google Shape;365;p2"/>
          <p:cNvGraphicFramePr/>
          <p:nvPr>
            <p:extLst>
              <p:ext uri="{D42A27DB-BD31-4B8C-83A1-F6EECF244321}">
                <p14:modId xmlns:p14="http://schemas.microsoft.com/office/powerpoint/2010/main" val="1150512022"/>
              </p:ext>
            </p:extLst>
          </p:nvPr>
        </p:nvGraphicFramePr>
        <p:xfrm>
          <a:off x="6070631" y="967350"/>
          <a:ext cx="2947867" cy="12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7" name="Google Shape;367;p2"/>
          <p:cNvSpPr txBox="1"/>
          <p:nvPr/>
        </p:nvSpPr>
        <p:spPr>
          <a:xfrm>
            <a:off x="3027518" y="1021986"/>
            <a:ext cx="3718916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Рост продаж</a:t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-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на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43,6%</a:t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 $19 927,75 в апреле </a:t>
            </a:r>
          </a:p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до $28 621,35 в октябре )</a:t>
            </a:r>
            <a:endParaRPr lang="ru-RU" sz="1400" b="0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68" name="Google Shape;368;p2"/>
          <p:cNvSpPr txBox="1"/>
          <p:nvPr/>
        </p:nvSpPr>
        <p:spPr>
          <a:xfrm>
            <a:off x="3027518" y="2428182"/>
            <a:ext cx="27254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Рост количества конверсий на </a:t>
            </a:r>
            <a:r>
              <a:rPr lang="ru" sz="14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48,7%</a:t>
            </a:r>
            <a:endParaRPr dirty="0"/>
          </a:p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 329 в апреле до 489 в октябре) </a:t>
            </a:r>
            <a:endParaRPr dirty="0"/>
          </a:p>
        </p:txBody>
      </p:sp>
      <p:sp>
        <p:nvSpPr>
          <p:cNvPr id="370" name="Google Shape;370;p2"/>
          <p:cNvSpPr txBox="1"/>
          <p:nvPr/>
        </p:nvSpPr>
        <p:spPr>
          <a:xfrm>
            <a:off x="3027518" y="3991556"/>
            <a:ext cx="2470548" cy="69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Повысили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ROAS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до</a:t>
            </a: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lang="ru" sz="14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5,6</a:t>
            </a:r>
            <a:b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за период продвижения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1" name="Google Shape;371;p2"/>
          <p:cNvGraphicFramePr/>
          <p:nvPr>
            <p:extLst>
              <p:ext uri="{D42A27DB-BD31-4B8C-83A1-F6EECF244321}">
                <p14:modId xmlns:p14="http://schemas.microsoft.com/office/powerpoint/2010/main" val="1599109030"/>
              </p:ext>
            </p:extLst>
          </p:nvPr>
        </p:nvGraphicFramePr>
        <p:xfrm>
          <a:off x="6070631" y="3805902"/>
          <a:ext cx="2707609" cy="106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Google Shape;359;p2">
            <a:extLst>
              <a:ext uri="{FF2B5EF4-FFF2-40B4-BE49-F238E27FC236}">
                <a16:creationId xmlns:a16="http://schemas.microsoft.com/office/drawing/2014/main" id="{110509FA-54B5-43D6-B7A5-D7F3A7C3FEC5}"/>
              </a:ext>
            </a:extLst>
          </p:cNvPr>
          <p:cNvSpPr txBox="1">
            <a:spLocks/>
          </p:cNvSpPr>
          <p:nvPr/>
        </p:nvSpPr>
        <p:spPr>
          <a:xfrm>
            <a:off x="258725" y="295650"/>
            <a:ext cx="28023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100"/>
            </a:pPr>
            <a:r>
              <a:rPr lang="en-US" sz="1500" dirty="0">
                <a:latin typeface="Jost" panose="020B0604020202020204" charset="-52"/>
                <a:ea typeface="Jost" panose="020B0604020202020204" charset="-52"/>
                <a:cs typeface="Jost SemiBold"/>
                <a:sym typeface="Jost SemiBold"/>
              </a:rPr>
              <a:t>DECATHLON</a:t>
            </a:r>
            <a:endParaRPr lang="ru-RU" sz="1600" dirty="0">
              <a:latin typeface="Jost" panose="020B0604020202020204" charset="-52"/>
              <a:ea typeface="Jost" panose="020B0604020202020204" charset="-52"/>
            </a:endParaRPr>
          </a:p>
          <a:p>
            <a:pPr>
              <a:buSzPts val="2100"/>
            </a:pPr>
            <a:endParaRPr lang="ru-RU" dirty="0"/>
          </a:p>
        </p:txBody>
      </p:sp>
      <p:sp>
        <p:nvSpPr>
          <p:cNvPr id="18" name="Google Shape;363;p2">
            <a:extLst>
              <a:ext uri="{FF2B5EF4-FFF2-40B4-BE49-F238E27FC236}">
                <a16:creationId xmlns:a16="http://schemas.microsoft.com/office/drawing/2014/main" id="{CB5BAFC5-D749-47FB-81B0-B796C4472253}"/>
              </a:ext>
            </a:extLst>
          </p:cNvPr>
          <p:cNvSpPr/>
          <p:nvPr/>
        </p:nvSpPr>
        <p:spPr>
          <a:xfrm>
            <a:off x="310725" y="609300"/>
            <a:ext cx="1220700" cy="3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3F7FB-9021-47A5-8EF9-0E01CDA7D066}"/>
              </a:ext>
            </a:extLst>
          </p:cNvPr>
          <p:cNvSpPr txBox="1"/>
          <p:nvPr/>
        </p:nvSpPr>
        <p:spPr>
          <a:xfrm>
            <a:off x="258725" y="713777"/>
            <a:ext cx="2286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интернет магазин одежды и инвентаря для спорта и туризма</a:t>
            </a:r>
            <a:endParaRPr lang="ru-RU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0C2261-D422-4C04-94B1-22B51D159A6F}"/>
              </a:ext>
            </a:extLst>
          </p:cNvPr>
          <p:cNvSpPr txBox="1"/>
          <p:nvPr/>
        </p:nvSpPr>
        <p:spPr>
          <a:xfrm>
            <a:off x="270291" y="1227334"/>
            <a:ext cx="265491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ЦЕЛИ: 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увеличить количество продаж спортивных товаров</a:t>
            </a:r>
            <a:endParaRPr lang="ru-RU" sz="1050" dirty="0"/>
          </a:p>
          <a:p>
            <a:pPr>
              <a:spcBef>
                <a:spcPts val="750"/>
              </a:spcBef>
            </a:pPr>
            <a:br>
              <a:rPr lang="ru-RU" sz="1050" dirty="0"/>
            </a:b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KPI: </a:t>
            </a:r>
            <a:endParaRPr lang="ru-RU" sz="1050" dirty="0">
              <a:solidFill>
                <a:srgbClr val="FFFFFF"/>
              </a:solidFill>
              <a:latin typeface="Jost" panose="020B0604020202020204" charset="-52"/>
            </a:endParaRP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FFFF"/>
                </a:solidFill>
                <a:latin typeface="Jost" panose="020B0604020202020204" charset="-52"/>
              </a:rPr>
              <a:t>ROAS </a:t>
            </a: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не менее </a:t>
            </a:r>
            <a:r>
              <a:rPr lang="en-US" sz="1050" dirty="0">
                <a:solidFill>
                  <a:srgbClr val="FFFFFF"/>
                </a:solidFill>
                <a:latin typeface="Jost" panose="020B0604020202020204" charset="-52"/>
              </a:rPr>
              <a:t>3,8</a:t>
            </a:r>
            <a:endParaRPr lang="ru-RU" sz="1050" dirty="0">
              <a:solidFill>
                <a:srgbClr val="FFFFFF"/>
              </a:solidFill>
              <a:latin typeface="Jost" panose="020B0604020202020204" charset="-52"/>
            </a:endParaRPr>
          </a:p>
          <a:p>
            <a:pPr>
              <a:spcBef>
                <a:spcPts val="750"/>
              </a:spcBef>
            </a:pPr>
            <a:br>
              <a:rPr lang="ru-RU" sz="1050" dirty="0"/>
            </a:b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ИНСТРУМЕНТЫ: 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FFFF"/>
                </a:solidFill>
                <a:latin typeface="Jost" panose="020B0604020202020204" charset="-52"/>
              </a:rPr>
              <a:t>Google </a:t>
            </a: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Поиск;</a:t>
            </a:r>
            <a:r>
              <a:rPr lang="ru-RU" sz="1050" dirty="0"/>
              <a:t>  </a:t>
            </a:r>
            <a:r>
              <a:rPr lang="en-US" sz="1050" dirty="0">
                <a:solidFill>
                  <a:srgbClr val="FFFFFF"/>
                </a:solidFill>
                <a:latin typeface="Jost" panose="020B0604020202020204" charset="-52"/>
              </a:rPr>
              <a:t>Google </a:t>
            </a: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КМС;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FFFFFF"/>
                </a:solidFill>
                <a:latin typeface="Jost" panose="020B0604020202020204" charset="-52"/>
              </a:rPr>
              <a:t>Facebook</a:t>
            </a: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;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FFFFFF"/>
              </a:solidFill>
              <a:latin typeface="Jost" panose="020B0604020202020204" charset="-52"/>
            </a:endParaRPr>
          </a:p>
          <a:p>
            <a:pPr>
              <a:spcBef>
                <a:spcPts val="750"/>
              </a:spcBef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ПЕРИОД РАБОТЫ: 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апрель – октябрь 2022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FFFFFF"/>
              </a:solidFill>
              <a:latin typeface="Jost" panose="020B0604020202020204" charset="-52"/>
            </a:endParaRPr>
          </a:p>
          <a:p>
            <a:pPr>
              <a:spcBef>
                <a:spcPts val="750"/>
              </a:spcBef>
              <a:buClr>
                <a:schemeClr val="bg1"/>
              </a:buClr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ПОСАДОЧНАЯ СТРАНИЦА:</a:t>
            </a:r>
          </a:p>
          <a:p>
            <a:pPr>
              <a:spcBef>
                <a:spcPts val="750"/>
              </a:spcBef>
              <a:buClr>
                <a:schemeClr val="bg1"/>
              </a:buClr>
            </a:pPr>
            <a:r>
              <a:rPr lang="en-US" sz="105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6"/>
              </a:rPr>
              <a:t>https://www.decathlonkz.com/</a:t>
            </a:r>
            <a:r>
              <a:rPr lang="ru-RU" sz="105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</a:p>
        </p:txBody>
      </p:sp>
      <p:sp>
        <p:nvSpPr>
          <p:cNvPr id="23" name="Google Shape;362;p2">
            <a:extLst>
              <a:ext uri="{FF2B5EF4-FFF2-40B4-BE49-F238E27FC236}">
                <a16:creationId xmlns:a16="http://schemas.microsoft.com/office/drawing/2014/main" id="{48A8052E-0A12-48D5-9011-9948035467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#2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4775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5917A8-C89C-4E86-BC4F-8108C0121A3E}"/>
              </a:ext>
            </a:extLst>
          </p:cNvPr>
          <p:cNvSpPr txBox="1"/>
          <p:nvPr/>
        </p:nvSpPr>
        <p:spPr>
          <a:xfrm>
            <a:off x="184947" y="1056611"/>
            <a:ext cx="3024833" cy="4085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ЦЕЛИ: 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Увеличение количества посетителей на сайте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Увеличение продаж из онлайн-магазина и офлайн-точек продаж</a:t>
            </a:r>
          </a:p>
          <a:p>
            <a:pPr>
              <a:spcBef>
                <a:spcPts val="750"/>
              </a:spcBef>
            </a:pPr>
            <a:br>
              <a:rPr lang="ru-RU" sz="1050" dirty="0"/>
            </a:b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KPI: </a:t>
            </a:r>
            <a:endParaRPr lang="ru-RU" sz="1050" dirty="0">
              <a:solidFill>
                <a:srgbClr val="FFFFFF"/>
              </a:solidFill>
              <a:latin typeface="Jost" panose="020B0604020202020204" charset="-52"/>
            </a:endParaRP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Количество оформленных заявок</a:t>
            </a:r>
          </a:p>
          <a:p>
            <a:pPr>
              <a:spcBef>
                <a:spcPts val="750"/>
              </a:spcBef>
            </a:pPr>
            <a:br>
              <a:rPr lang="ru-RU" sz="1050" dirty="0"/>
            </a:b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ИНСТРУМЕНТЫ: </a:t>
            </a:r>
          </a:p>
          <a:p>
            <a:pPr marL="214313" indent="-214313">
              <a:buClr>
                <a:schemeClr val="l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rPr>
              <a:t>DV360</a:t>
            </a:r>
          </a:p>
          <a:p>
            <a:pPr marL="214313" indent="-214313">
              <a:buClr>
                <a:schemeClr val="lt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rPr>
              <a:t>Google </a:t>
            </a:r>
            <a:r>
              <a:rPr lang="ru-RU" sz="1050" dirty="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rPr>
              <a:t>Поиск; </a:t>
            </a:r>
            <a:r>
              <a:rPr lang="en-US" sz="1050" dirty="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rPr>
              <a:t>Google </a:t>
            </a:r>
            <a:r>
              <a:rPr lang="ru-RU" sz="1050" dirty="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rPr>
              <a:t>КМС</a:t>
            </a:r>
          </a:p>
          <a:p>
            <a:pPr marL="214313" indent="-214313">
              <a:buClr>
                <a:schemeClr val="lt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rPr>
              <a:t>Яндекс Поиск; Яндекс РСЯ</a:t>
            </a:r>
          </a:p>
          <a:p>
            <a:pPr marL="214313" indent="-214313">
              <a:buClr>
                <a:schemeClr val="lt2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lt2"/>
                </a:solidFill>
                <a:latin typeface="Jost"/>
                <a:ea typeface="Jost"/>
                <a:cs typeface="Jost"/>
                <a:sym typeface="Jost"/>
              </a:rPr>
              <a:t>Динамический ремаркетинг</a:t>
            </a:r>
          </a:p>
          <a:p>
            <a:pPr marL="214313" indent="-214313">
              <a:buClr>
                <a:schemeClr val="lt2"/>
              </a:buClr>
              <a:buSzPts val="1800"/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lt2"/>
              </a:solidFill>
              <a:latin typeface="Jost"/>
              <a:ea typeface="Jost"/>
              <a:cs typeface="Jost"/>
              <a:sym typeface="Jost"/>
            </a:endParaRPr>
          </a:p>
          <a:p>
            <a:pPr>
              <a:spcBef>
                <a:spcPts val="750"/>
              </a:spcBef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ПЕРИОД РАБОТЫ: </a:t>
            </a:r>
          </a:p>
          <a:p>
            <a:pPr marL="214313" indent="-214313">
              <a:spcBef>
                <a:spcPts val="75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Август 2020 – август 2022</a:t>
            </a:r>
          </a:p>
          <a:p>
            <a:pPr>
              <a:spcBef>
                <a:spcPts val="750"/>
              </a:spcBef>
              <a:buClr>
                <a:schemeClr val="bg1"/>
              </a:buClr>
            </a:pPr>
            <a:r>
              <a:rPr lang="ru-RU" sz="1050" b="1" dirty="0">
                <a:solidFill>
                  <a:srgbClr val="FFFFFF"/>
                </a:solidFill>
                <a:latin typeface="Jost" panose="020B0604020202020204" charset="-52"/>
              </a:rPr>
              <a:t>ПОСАДОЧНАЯ СТРАНИЦА:</a:t>
            </a:r>
          </a:p>
          <a:p>
            <a:pPr>
              <a:spcBef>
                <a:spcPts val="750"/>
              </a:spcBef>
              <a:buClr>
                <a:schemeClr val="dk1"/>
              </a:buClr>
              <a:buSzPts val="2400"/>
            </a:pPr>
            <a:r>
              <a:rPr lang="en-US" sz="105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  <a:hlinkClick r:id="rId3"/>
              </a:rPr>
              <a:t>https://www.e-stroymart.kz/</a:t>
            </a:r>
            <a:r>
              <a:rPr lang="ru-RU" sz="105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endParaRPr lang="ru-RU" sz="1050" b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917A8-C89C-4E86-BC4F-8108C0121A3E}"/>
              </a:ext>
            </a:extLst>
          </p:cNvPr>
          <p:cNvSpPr txBox="1"/>
          <p:nvPr/>
        </p:nvSpPr>
        <p:spPr>
          <a:xfrm>
            <a:off x="184947" y="737861"/>
            <a:ext cx="24917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</a:pPr>
            <a:r>
              <a:rPr lang="ru-RU" sz="1050" dirty="0">
                <a:solidFill>
                  <a:srgbClr val="FFFFFF"/>
                </a:solidFill>
                <a:latin typeface="Jost" panose="020B0604020202020204" charset="-52"/>
              </a:rPr>
              <a:t>интернет магазин сантехники</a:t>
            </a:r>
            <a:endParaRPr lang="ru-RU" sz="1050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" name="Google Shape;359;p2">
            <a:extLst>
              <a:ext uri="{FF2B5EF4-FFF2-40B4-BE49-F238E27FC236}">
                <a16:creationId xmlns:a16="http://schemas.microsoft.com/office/drawing/2014/main" id="{002CB791-E8D5-41A8-B387-9053EF72A50A}"/>
              </a:ext>
            </a:extLst>
          </p:cNvPr>
          <p:cNvSpPr txBox="1">
            <a:spLocks/>
          </p:cNvSpPr>
          <p:nvPr/>
        </p:nvSpPr>
        <p:spPr>
          <a:xfrm>
            <a:off x="184947" y="290550"/>
            <a:ext cx="28023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100"/>
            </a:pPr>
            <a:r>
              <a:rPr lang="en-US" sz="1500" dirty="0">
                <a:latin typeface="Jost" panose="020B0604020202020204" charset="-52"/>
                <a:ea typeface="Jost" panose="020B0604020202020204" charset="-52"/>
                <a:cs typeface="Jost SemiBold"/>
                <a:sym typeface="Jost SemiBold"/>
              </a:rPr>
              <a:t>E-STROYMART</a:t>
            </a:r>
            <a:endParaRPr lang="ru-RU" sz="1600" dirty="0">
              <a:latin typeface="Jost" panose="020B0604020202020204" charset="-52"/>
              <a:ea typeface="Jost" panose="020B0604020202020204" charset="-52"/>
            </a:endParaRPr>
          </a:p>
          <a:p>
            <a:pPr>
              <a:buSzPts val="2100"/>
            </a:pPr>
            <a:endParaRPr lang="ru-RU" dirty="0"/>
          </a:p>
        </p:txBody>
      </p:sp>
      <p:sp>
        <p:nvSpPr>
          <p:cNvPr id="9" name="Google Shape;363;p2">
            <a:extLst>
              <a:ext uri="{FF2B5EF4-FFF2-40B4-BE49-F238E27FC236}">
                <a16:creationId xmlns:a16="http://schemas.microsoft.com/office/drawing/2014/main" id="{B5C10A54-92E1-4E63-B4B6-71739FCE2954}"/>
              </a:ext>
            </a:extLst>
          </p:cNvPr>
          <p:cNvSpPr/>
          <p:nvPr/>
        </p:nvSpPr>
        <p:spPr>
          <a:xfrm>
            <a:off x="280086" y="597781"/>
            <a:ext cx="1383957" cy="4571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92;p4">
            <a:extLst>
              <a:ext uri="{FF2B5EF4-FFF2-40B4-BE49-F238E27FC236}">
                <a16:creationId xmlns:a16="http://schemas.microsoft.com/office/drawing/2014/main" id="{CE973FC5-2930-47B4-AE5F-1CDAC759CEA5}"/>
              </a:ext>
            </a:extLst>
          </p:cNvPr>
          <p:cNvSpPr txBox="1"/>
          <p:nvPr/>
        </p:nvSpPr>
        <p:spPr>
          <a:xfrm>
            <a:off x="3180860" y="242055"/>
            <a:ext cx="5376900" cy="4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11" name="Google Shape;461;p8">
            <a:extLst>
              <a:ext uri="{FF2B5EF4-FFF2-40B4-BE49-F238E27FC236}">
                <a16:creationId xmlns:a16="http://schemas.microsoft.com/office/drawing/2014/main" id="{08C58146-D0C4-4CBC-A0B3-98E2831F6CF4}"/>
              </a:ext>
            </a:extLst>
          </p:cNvPr>
          <p:cNvSpPr txBox="1"/>
          <p:nvPr/>
        </p:nvSpPr>
        <p:spPr>
          <a:xfrm>
            <a:off x="2784166" y="1043849"/>
            <a:ext cx="297478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algn="ctr">
              <a:lnSpc>
                <a:spcPct val="90000"/>
              </a:lnSpc>
            </a:pPr>
            <a:r>
              <a:rPr lang="ru-RU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Увеличили количество оформленных заявок </a:t>
            </a:r>
            <a:r>
              <a:rPr lang="ru-RU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в 2</a:t>
            </a:r>
            <a:r>
              <a:rPr lang="en-US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,</a:t>
            </a:r>
            <a:r>
              <a:rPr lang="ru-RU" sz="1400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6 раз</a:t>
            </a:r>
          </a:p>
        </p:txBody>
      </p:sp>
      <p:graphicFrame>
        <p:nvGraphicFramePr>
          <p:cNvPr id="12" name="Google Shape;463;p8">
            <a:extLst>
              <a:ext uri="{FF2B5EF4-FFF2-40B4-BE49-F238E27FC236}">
                <a16:creationId xmlns:a16="http://schemas.microsoft.com/office/drawing/2014/main" id="{999EAA9B-6D99-41B1-B2C3-2B33DDD03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094964"/>
              </p:ext>
            </p:extLst>
          </p:nvPr>
        </p:nvGraphicFramePr>
        <p:xfrm>
          <a:off x="3245001" y="1698633"/>
          <a:ext cx="2390274" cy="261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Google Shape;461;p8">
            <a:extLst>
              <a:ext uri="{FF2B5EF4-FFF2-40B4-BE49-F238E27FC236}">
                <a16:creationId xmlns:a16="http://schemas.microsoft.com/office/drawing/2014/main" id="{1FD5739F-C490-47B4-826B-63C3D318E4BF}"/>
              </a:ext>
            </a:extLst>
          </p:cNvPr>
          <p:cNvSpPr txBox="1"/>
          <p:nvPr/>
        </p:nvSpPr>
        <p:spPr>
          <a:xfrm>
            <a:off x="5808999" y="1043849"/>
            <a:ext cx="2974785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algn="ctr">
              <a:lnSpc>
                <a:spcPct val="90000"/>
              </a:lnSpc>
            </a:pPr>
            <a:r>
              <a:rPr lang="ru-RU" sz="1400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Увеличили </a:t>
            </a:r>
            <a:r>
              <a:rPr lang="ru-RU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трафик на сайте</a:t>
            </a:r>
          </a:p>
          <a:p>
            <a:pPr marL="146050" algn="ctr">
              <a:lnSpc>
                <a:spcPct val="90000"/>
              </a:lnSpc>
            </a:pPr>
            <a:r>
              <a:rPr lang="ru-RU" b="1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на 8 %</a:t>
            </a:r>
            <a:endParaRPr lang="ru-RU" sz="1400" b="1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aphicFrame>
        <p:nvGraphicFramePr>
          <p:cNvPr id="14" name="Google Shape;463;p8">
            <a:extLst>
              <a:ext uri="{FF2B5EF4-FFF2-40B4-BE49-F238E27FC236}">
                <a16:creationId xmlns:a16="http://schemas.microsoft.com/office/drawing/2014/main" id="{E79EBF1E-2766-41EC-BE5F-DD6A9CD1D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66042"/>
              </p:ext>
            </p:extLst>
          </p:nvPr>
        </p:nvGraphicFramePr>
        <p:xfrm>
          <a:off x="6101254" y="1698633"/>
          <a:ext cx="2390274" cy="261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Google Shape;362;p2">
            <a:extLst>
              <a:ext uri="{FF2B5EF4-FFF2-40B4-BE49-F238E27FC236}">
                <a16:creationId xmlns:a16="http://schemas.microsoft.com/office/drawing/2014/main" id="{87F301D0-1C86-434A-A009-D55FEAF460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#3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16971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 txBox="1">
            <a:spLocks noGrp="1"/>
          </p:cNvSpPr>
          <p:nvPr>
            <p:ph type="title"/>
          </p:nvPr>
        </p:nvSpPr>
        <p:spPr>
          <a:xfrm>
            <a:off x="258725" y="295650"/>
            <a:ext cx="28023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500" b="1" dirty="0">
                <a:latin typeface="Jost"/>
                <a:ea typeface="Jost"/>
                <a:cs typeface="Jost"/>
                <a:sym typeface="Jost"/>
              </a:rPr>
              <a:t>5 ЭЛЕМЕНТ</a:t>
            </a:r>
            <a:endParaRPr sz="1300" b="1" dirty="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dirty="0"/>
          </a:p>
        </p:txBody>
      </p:sp>
      <p:sp>
        <p:nvSpPr>
          <p:cNvPr id="360" name="Google Shape;360;p2"/>
          <p:cNvSpPr txBox="1"/>
          <p:nvPr/>
        </p:nvSpPr>
        <p:spPr>
          <a:xfrm>
            <a:off x="3180860" y="242055"/>
            <a:ext cx="5376900" cy="4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61" name="Google Shape;361;p2"/>
          <p:cNvSpPr txBox="1"/>
          <p:nvPr/>
        </p:nvSpPr>
        <p:spPr>
          <a:xfrm>
            <a:off x="258725" y="967350"/>
            <a:ext cx="2649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ЦЕЛИ: </a:t>
            </a: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увеличить продажи товаров: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KPI: </a:t>
            </a: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количество транзакций в рамках фиксированного месячного бюджета;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 </a:t>
            </a:r>
            <a:endParaRPr sz="1200" b="1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Яндекс Директ, </a:t>
            </a:r>
            <a:r>
              <a:rPr lang="ru" sz="1200" b="0" i="0" u="none" strike="noStrike" cap="none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смарт-баннеры 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Google AdWords, динамический ремаркетинг</a:t>
            </a:r>
            <a:endParaRPr sz="12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63" name="Google Shape;363;p2"/>
          <p:cNvSpPr/>
          <p:nvPr/>
        </p:nvSpPr>
        <p:spPr>
          <a:xfrm>
            <a:off x="310725" y="609300"/>
            <a:ext cx="1220700" cy="3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4" name="Google Shape;364;p2"/>
          <p:cNvGraphicFramePr/>
          <p:nvPr/>
        </p:nvGraphicFramePr>
        <p:xfrm>
          <a:off x="6196133" y="1832971"/>
          <a:ext cx="2947867" cy="12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5" name="Google Shape;365;p2"/>
          <p:cNvGraphicFramePr/>
          <p:nvPr/>
        </p:nvGraphicFramePr>
        <p:xfrm>
          <a:off x="6198507" y="703873"/>
          <a:ext cx="2947867" cy="12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6" name="Google Shape;366;p2"/>
          <p:cNvGraphicFramePr/>
          <p:nvPr/>
        </p:nvGraphicFramePr>
        <p:xfrm>
          <a:off x="6051395" y="2796120"/>
          <a:ext cx="3479179" cy="12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7" name="Google Shape;367;p2"/>
          <p:cNvSpPr txBox="1"/>
          <p:nvPr/>
        </p:nvSpPr>
        <p:spPr>
          <a:xfrm>
            <a:off x="3031289" y="784742"/>
            <a:ext cx="3718916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Рост трафика на </a:t>
            </a:r>
            <a:r>
              <a:rPr lang="ru" sz="14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8%</a:t>
            </a: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b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 275 000 в январе </a:t>
            </a:r>
            <a:br>
              <a:rPr lang="ru"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до 296 000 в августе)</a:t>
            </a:r>
            <a:endParaRPr sz="1400" b="0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68" name="Google Shape;368;p2"/>
          <p:cNvSpPr txBox="1"/>
          <p:nvPr/>
        </p:nvSpPr>
        <p:spPr>
          <a:xfrm>
            <a:off x="3027518" y="1875545"/>
            <a:ext cx="2725426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Рост продаж на </a:t>
            </a:r>
            <a:r>
              <a:rPr lang="ru" sz="14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55%</a:t>
            </a:r>
            <a:endParaRPr/>
          </a:p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 800 в январе до 1243 в августе) </a:t>
            </a:r>
            <a:endParaRPr/>
          </a:p>
        </p:txBody>
      </p:sp>
      <p:sp>
        <p:nvSpPr>
          <p:cNvPr id="369" name="Google Shape;369;p2"/>
          <p:cNvSpPr txBox="1"/>
          <p:nvPr/>
        </p:nvSpPr>
        <p:spPr>
          <a:xfrm>
            <a:off x="3027518" y="2980936"/>
            <a:ext cx="2451312" cy="45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Рост конверсии на </a:t>
            </a:r>
            <a:r>
              <a:rPr lang="ru" sz="14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0,13%</a:t>
            </a: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b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(с 0,29% до 0,42%)</a:t>
            </a:r>
            <a:endParaRPr sz="1400" b="0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70" name="Google Shape;370;p2"/>
          <p:cNvSpPr txBox="1"/>
          <p:nvPr/>
        </p:nvSpPr>
        <p:spPr>
          <a:xfrm>
            <a:off x="3027518" y="3862965"/>
            <a:ext cx="2470548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Падение</a:t>
            </a:r>
            <a:b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себестоимости транзакции </a:t>
            </a:r>
            <a:b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на </a:t>
            </a:r>
            <a:r>
              <a:rPr lang="ru" sz="14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30,5%</a:t>
            </a: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b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lang="ru"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за период продвижения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1" name="Google Shape;371;p2"/>
          <p:cNvGraphicFramePr/>
          <p:nvPr/>
        </p:nvGraphicFramePr>
        <p:xfrm>
          <a:off x="6070631" y="3805902"/>
          <a:ext cx="2707609" cy="106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Google Shape;362;p2">
            <a:extLst>
              <a:ext uri="{FF2B5EF4-FFF2-40B4-BE49-F238E27FC236}">
                <a16:creationId xmlns:a16="http://schemas.microsoft.com/office/drawing/2014/main" id="{4A4C4D40-DFF6-4EE1-9A9C-9E982DD00AEF}"/>
              </a:ext>
            </a:extLst>
          </p:cNvPr>
          <p:cNvSpPr txBox="1">
            <a:spLocks/>
          </p:cNvSpPr>
          <p:nvPr/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 i="0" u="none" strike="noStrike" cap="none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#4</a:t>
            </a:r>
            <a:endParaRPr lang="ru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"/>
          <p:cNvSpPr txBox="1">
            <a:spLocks noGrp="1"/>
          </p:cNvSpPr>
          <p:nvPr>
            <p:ph type="title"/>
          </p:nvPr>
        </p:nvSpPr>
        <p:spPr>
          <a:xfrm>
            <a:off x="218899" y="207950"/>
            <a:ext cx="2640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500" b="1">
                <a:latin typeface="Jost"/>
                <a:ea typeface="Jost"/>
                <a:cs typeface="Jost"/>
                <a:sym typeface="Jost"/>
              </a:rPr>
              <a:t>5 ЭЛЕМЕНТ</a:t>
            </a:r>
            <a:endParaRPr sz="1300" b="1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500" b="1"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377" name="Google Shape;3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2750" y="247875"/>
            <a:ext cx="1761750" cy="29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3775" y="320800"/>
            <a:ext cx="1707610" cy="28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2235" y="324862"/>
            <a:ext cx="1697814" cy="282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3675" y="3319750"/>
            <a:ext cx="2007812" cy="168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"/>
          <p:cNvSpPr txBox="1">
            <a:spLocks noGrp="1"/>
          </p:cNvSpPr>
          <p:nvPr>
            <p:ph type="title"/>
          </p:nvPr>
        </p:nvSpPr>
        <p:spPr>
          <a:xfrm>
            <a:off x="218900" y="702050"/>
            <a:ext cx="19311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100"/>
              <a:t>ПРИМЕРЫ БАННЕРОВ</a:t>
            </a:r>
            <a:endParaRPr sz="110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100"/>
          </a:p>
        </p:txBody>
      </p:sp>
      <p:sp>
        <p:nvSpPr>
          <p:cNvPr id="383" name="Google Shape;383;p3"/>
          <p:cNvSpPr/>
          <p:nvPr/>
        </p:nvSpPr>
        <p:spPr>
          <a:xfrm>
            <a:off x="269600" y="526700"/>
            <a:ext cx="1220700" cy="3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62;p2">
            <a:extLst>
              <a:ext uri="{FF2B5EF4-FFF2-40B4-BE49-F238E27FC236}">
                <a16:creationId xmlns:a16="http://schemas.microsoft.com/office/drawing/2014/main" id="{0026DB95-4576-4BDD-9777-875329CC2B46}"/>
              </a:ext>
            </a:extLst>
          </p:cNvPr>
          <p:cNvSpPr txBox="1">
            <a:spLocks/>
          </p:cNvSpPr>
          <p:nvPr/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 i="0" u="none" strike="noStrike" cap="none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#4</a:t>
            </a:r>
            <a:endParaRPr lang="ru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"/>
          <p:cNvSpPr txBox="1">
            <a:spLocks noGrp="1"/>
          </p:cNvSpPr>
          <p:nvPr>
            <p:ph type="title"/>
          </p:nvPr>
        </p:nvSpPr>
        <p:spPr>
          <a:xfrm>
            <a:off x="218899" y="207950"/>
            <a:ext cx="2640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500" b="1">
                <a:latin typeface="Jost"/>
                <a:ea typeface="Jost"/>
                <a:cs typeface="Jost"/>
                <a:sym typeface="Jost"/>
              </a:rPr>
              <a:t>АВТОБАРАХОЛКА ONLINER</a:t>
            </a:r>
            <a:endParaRPr sz="1300" b="1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389" name="Google Shape;389;p4"/>
          <p:cNvSpPr txBox="1"/>
          <p:nvPr/>
        </p:nvSpPr>
        <p:spPr>
          <a:xfrm>
            <a:off x="214550" y="991600"/>
            <a:ext cx="2649600" cy="6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200" b="1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ЦЕЛИ: </a:t>
            </a:r>
            <a:r>
              <a:rPr lang="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найти новую аудиторию, которая не знает про ресурс Автобарахолка, увеличить количество размещенных объявлений.</a:t>
            </a: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200" b="1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KPI: </a:t>
            </a:r>
            <a:r>
              <a:rPr lang="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увеличить количество размещенных объявлений;</a:t>
            </a: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 </a:t>
            </a:r>
            <a:endParaRPr sz="1200" b="1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Яндекс Директ; </a:t>
            </a: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Google AdWords; </a:t>
            </a: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Facebook;</a:t>
            </a: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 dirty="0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MyTarget</a:t>
            </a: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390" name="Google Shape;390;p4"/>
          <p:cNvSpPr/>
          <p:nvPr/>
        </p:nvSpPr>
        <p:spPr>
          <a:xfrm>
            <a:off x="283225" y="778775"/>
            <a:ext cx="1719300" cy="3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"/>
          <p:cNvSpPr txBox="1"/>
          <p:nvPr/>
        </p:nvSpPr>
        <p:spPr>
          <a:xfrm>
            <a:off x="3180860" y="242055"/>
            <a:ext cx="5376900" cy="4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 dirty="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393" name="Google Shape;393;p4"/>
          <p:cNvGrpSpPr/>
          <p:nvPr/>
        </p:nvGrpSpPr>
        <p:grpSpPr>
          <a:xfrm>
            <a:off x="6194080" y="1438838"/>
            <a:ext cx="2540290" cy="842784"/>
            <a:chOff x="6194080" y="1728966"/>
            <a:chExt cx="2540290" cy="842784"/>
          </a:xfrm>
        </p:grpSpPr>
        <p:sp>
          <p:nvSpPr>
            <p:cNvPr id="394" name="Google Shape;394;p4"/>
            <p:cNvSpPr txBox="1"/>
            <p:nvPr/>
          </p:nvSpPr>
          <p:spPr>
            <a:xfrm>
              <a:off x="6194080" y="2280132"/>
              <a:ext cx="2504212" cy="29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60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Общее количество показов</a:t>
              </a:r>
              <a:endParaRPr/>
            </a:p>
          </p:txBody>
        </p:sp>
        <p:sp>
          <p:nvSpPr>
            <p:cNvPr id="395" name="Google Shape;395;p4"/>
            <p:cNvSpPr txBox="1"/>
            <p:nvPr/>
          </p:nvSpPr>
          <p:spPr>
            <a:xfrm>
              <a:off x="6279852" y="1728966"/>
              <a:ext cx="24545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200" b="1" i="0" u="none" strike="noStrike" cap="none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rPr>
                <a:t>19 377 079</a:t>
              </a:r>
              <a:endParaRPr sz="3200" b="0" i="0" u="none" strike="noStrike" cap="none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396" name="Google Shape;396;p4"/>
          <p:cNvGrpSpPr/>
          <p:nvPr/>
        </p:nvGrpSpPr>
        <p:grpSpPr>
          <a:xfrm>
            <a:off x="3278647" y="3198510"/>
            <a:ext cx="2416046" cy="864576"/>
            <a:chOff x="3278647" y="3752099"/>
            <a:chExt cx="2416046" cy="864576"/>
          </a:xfrm>
        </p:grpSpPr>
        <p:sp>
          <p:nvSpPr>
            <p:cNvPr id="397" name="Google Shape;397;p4"/>
            <p:cNvSpPr txBox="1"/>
            <p:nvPr/>
          </p:nvSpPr>
          <p:spPr>
            <a:xfrm>
              <a:off x="3278647" y="4325057"/>
              <a:ext cx="2416046" cy="29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60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Общее количество кликов</a:t>
              </a:r>
              <a:endParaRPr/>
            </a:p>
          </p:txBody>
        </p:sp>
        <p:sp>
          <p:nvSpPr>
            <p:cNvPr id="398" name="Google Shape;398;p4"/>
            <p:cNvSpPr txBox="1"/>
            <p:nvPr/>
          </p:nvSpPr>
          <p:spPr>
            <a:xfrm>
              <a:off x="3458726" y="3752099"/>
              <a:ext cx="16417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200" b="1" i="0" u="none" strike="noStrike" cap="none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rPr>
                <a:t>55 052</a:t>
              </a:r>
              <a:endParaRPr/>
            </a:p>
          </p:txBody>
        </p:sp>
      </p:grpSp>
      <p:grpSp>
        <p:nvGrpSpPr>
          <p:cNvPr id="399" name="Google Shape;399;p4"/>
          <p:cNvGrpSpPr/>
          <p:nvPr/>
        </p:nvGrpSpPr>
        <p:grpSpPr>
          <a:xfrm>
            <a:off x="6806267" y="3248390"/>
            <a:ext cx="1616840" cy="814696"/>
            <a:chOff x="6155728" y="3862195"/>
            <a:chExt cx="1616840" cy="814696"/>
          </a:xfrm>
        </p:grpSpPr>
        <p:sp>
          <p:nvSpPr>
            <p:cNvPr id="400" name="Google Shape;400;p4"/>
            <p:cNvSpPr txBox="1"/>
            <p:nvPr/>
          </p:nvSpPr>
          <p:spPr>
            <a:xfrm>
              <a:off x="6155728" y="4385273"/>
              <a:ext cx="639919" cy="29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60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CTR</a:t>
              </a:r>
              <a:endParaRPr/>
            </a:p>
          </p:txBody>
        </p:sp>
        <p:sp>
          <p:nvSpPr>
            <p:cNvPr id="401" name="Google Shape;401;p4"/>
            <p:cNvSpPr txBox="1"/>
            <p:nvPr/>
          </p:nvSpPr>
          <p:spPr>
            <a:xfrm>
              <a:off x="6279852" y="3862195"/>
              <a:ext cx="14927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200" b="1" i="0" u="none" strike="noStrike" cap="none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rPr>
                <a:t>0,28%</a:t>
              </a:r>
              <a:endParaRPr sz="3200" b="1" i="0" u="none" strike="noStrike" cap="none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402" name="Google Shape;402;p4"/>
          <p:cNvGrpSpPr/>
          <p:nvPr/>
        </p:nvGrpSpPr>
        <p:grpSpPr>
          <a:xfrm>
            <a:off x="3260212" y="1369255"/>
            <a:ext cx="2452916" cy="1202495"/>
            <a:chOff x="6155728" y="3862195"/>
            <a:chExt cx="2452916" cy="1202495"/>
          </a:xfrm>
        </p:grpSpPr>
        <p:sp>
          <p:nvSpPr>
            <p:cNvPr id="403" name="Google Shape;403;p4"/>
            <p:cNvSpPr txBox="1"/>
            <p:nvPr/>
          </p:nvSpPr>
          <p:spPr>
            <a:xfrm>
              <a:off x="6155728" y="4385273"/>
              <a:ext cx="2452916" cy="679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60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Рост количества </a:t>
              </a:r>
              <a:br>
                <a:rPr lang="ru" sz="14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ru" sz="14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размещенных объявлений</a:t>
              </a:r>
              <a:endParaRPr/>
            </a:p>
            <a:p>
              <a:pPr marL="1460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4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(с 30 до 45 тыс.)</a:t>
              </a:r>
              <a:endPara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04" name="Google Shape;404;p4"/>
            <p:cNvSpPr txBox="1"/>
            <p:nvPr/>
          </p:nvSpPr>
          <p:spPr>
            <a:xfrm>
              <a:off x="6279852" y="3862195"/>
              <a:ext cx="10967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200" b="1" i="0" u="none" strike="noStrike" cap="none">
                  <a:solidFill>
                    <a:schemeClr val="accent1"/>
                  </a:solidFill>
                  <a:latin typeface="Jost"/>
                  <a:ea typeface="Jost"/>
                  <a:cs typeface="Jost"/>
                  <a:sym typeface="Jost"/>
                </a:rPr>
                <a:t>50%</a:t>
              </a:r>
              <a:endParaRPr sz="3200" b="1" i="0" u="none" strike="noStrike" cap="none">
                <a:solidFill>
                  <a:schemeClr val="accent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21" name="Google Shape;362;p2">
            <a:extLst>
              <a:ext uri="{FF2B5EF4-FFF2-40B4-BE49-F238E27FC236}">
                <a16:creationId xmlns:a16="http://schemas.microsoft.com/office/drawing/2014/main" id="{70E10532-1D7C-44EC-AFD6-48741048FC13}"/>
              </a:ext>
            </a:extLst>
          </p:cNvPr>
          <p:cNvSpPr txBox="1">
            <a:spLocks/>
          </p:cNvSpPr>
          <p:nvPr/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 i="0" u="none" strike="noStrike" cap="none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#5</a:t>
            </a:r>
            <a:endParaRPr lang="ru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1550" y="459677"/>
            <a:ext cx="3540775" cy="198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2300" y="967350"/>
            <a:ext cx="1996875" cy="354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3600" y="2737302"/>
            <a:ext cx="3540775" cy="199084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"/>
          <p:cNvSpPr txBox="1">
            <a:spLocks noGrp="1"/>
          </p:cNvSpPr>
          <p:nvPr>
            <p:ph type="title"/>
          </p:nvPr>
        </p:nvSpPr>
        <p:spPr>
          <a:xfrm>
            <a:off x="218899" y="207950"/>
            <a:ext cx="2640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500" b="1">
                <a:latin typeface="Jost"/>
                <a:ea typeface="Jost"/>
                <a:cs typeface="Jost"/>
                <a:sym typeface="Jost"/>
              </a:rPr>
              <a:t>АВТОБАРАХОЛКА ONLINER</a:t>
            </a:r>
            <a:endParaRPr sz="1300" b="1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413" name="Google Shape;413;p5"/>
          <p:cNvSpPr/>
          <p:nvPr/>
        </p:nvSpPr>
        <p:spPr>
          <a:xfrm>
            <a:off x="283225" y="724275"/>
            <a:ext cx="1719300" cy="3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"/>
          <p:cNvSpPr txBox="1">
            <a:spLocks noGrp="1"/>
          </p:cNvSpPr>
          <p:nvPr>
            <p:ph type="title"/>
          </p:nvPr>
        </p:nvSpPr>
        <p:spPr>
          <a:xfrm>
            <a:off x="218900" y="926850"/>
            <a:ext cx="19311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100"/>
              <a:t>ПРИМЕРЫ БАННЕРОВ</a:t>
            </a:r>
            <a:endParaRPr sz="1100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100"/>
          </a:p>
        </p:txBody>
      </p:sp>
      <p:sp>
        <p:nvSpPr>
          <p:cNvPr id="11" name="Google Shape;362;p2">
            <a:extLst>
              <a:ext uri="{FF2B5EF4-FFF2-40B4-BE49-F238E27FC236}">
                <a16:creationId xmlns:a16="http://schemas.microsoft.com/office/drawing/2014/main" id="{6BD7B31F-F8B3-4480-B431-6EBF130ACC6C}"/>
              </a:ext>
            </a:extLst>
          </p:cNvPr>
          <p:cNvSpPr txBox="1">
            <a:spLocks/>
          </p:cNvSpPr>
          <p:nvPr/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 i="0" u="none" strike="noStrike" cap="none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#5</a:t>
            </a:r>
            <a:endParaRPr lang="ru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"/>
          <p:cNvSpPr txBox="1">
            <a:spLocks noGrp="1"/>
          </p:cNvSpPr>
          <p:nvPr>
            <p:ph type="title"/>
          </p:nvPr>
        </p:nvSpPr>
        <p:spPr>
          <a:xfrm>
            <a:off x="218899" y="207950"/>
            <a:ext cx="26409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" sz="1500" b="1">
                <a:latin typeface="Jost"/>
                <a:ea typeface="Jost"/>
                <a:cs typeface="Jost"/>
                <a:sym typeface="Jost"/>
              </a:rPr>
              <a:t>КРУПНЫЙ РИТЕЙЛЕР</a:t>
            </a:r>
            <a:endParaRPr sz="1300" b="1">
              <a:solidFill>
                <a:srgbClr val="000000"/>
              </a:solidFill>
              <a:latin typeface="Jost"/>
              <a:ea typeface="Jost"/>
              <a:cs typeface="Jost"/>
              <a:sym typeface="Jos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sp>
        <p:nvSpPr>
          <p:cNvPr id="421" name="Google Shape;421;p6"/>
          <p:cNvSpPr txBox="1"/>
          <p:nvPr/>
        </p:nvSpPr>
        <p:spPr>
          <a:xfrm>
            <a:off x="218900" y="1244000"/>
            <a:ext cx="2736000" cy="60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ЦЕЛИ: </a:t>
            </a: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привлечь в офлайн-магазины клиента новых покупателей;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Инструменты: </a:t>
            </a:r>
            <a:endParaRPr sz="1200" b="1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Wi-Fi Аналитика; 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Jost"/>
              <a:buChar char="●"/>
            </a:pPr>
            <a:r>
              <a:rPr lang="ru" sz="1200" b="0" i="0" u="none" strike="noStrike" cap="non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Offline-To-Online Retargeting (MyTarget, Яндекс) </a:t>
            </a: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423" name="Google Shape;423;p6"/>
          <p:cNvSpPr/>
          <p:nvPr/>
        </p:nvSpPr>
        <p:spPr>
          <a:xfrm>
            <a:off x="268450" y="588025"/>
            <a:ext cx="2026800" cy="2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"/>
          <p:cNvSpPr txBox="1"/>
          <p:nvPr/>
        </p:nvSpPr>
        <p:spPr>
          <a:xfrm>
            <a:off x="3180860" y="242055"/>
            <a:ext cx="5376900" cy="4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rPr>
              <a:t>РЕЗУЛЬТАТЫ:</a:t>
            </a: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  <a:p>
            <a:pPr marL="0" marR="0" lvl="0" indent="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1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425" name="Google Shape;425;p6"/>
          <p:cNvGrpSpPr/>
          <p:nvPr/>
        </p:nvGrpSpPr>
        <p:grpSpPr>
          <a:xfrm>
            <a:off x="3278647" y="3198510"/>
            <a:ext cx="2260234" cy="1334705"/>
            <a:chOff x="3278647" y="3752099"/>
            <a:chExt cx="2260234" cy="1334705"/>
          </a:xfrm>
        </p:grpSpPr>
        <p:sp>
          <p:nvSpPr>
            <p:cNvPr id="426" name="Google Shape;426;p6"/>
            <p:cNvSpPr txBox="1"/>
            <p:nvPr/>
          </p:nvSpPr>
          <p:spPr>
            <a:xfrm>
              <a:off x="3278647" y="4325057"/>
              <a:ext cx="2260234" cy="761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4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из общего количества</a:t>
              </a:r>
              <a:b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новых посетителей</a:t>
              </a:r>
              <a:b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видели рекламу</a:t>
              </a:r>
              <a:b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(пришли благодаря рекламе);</a:t>
              </a:r>
              <a:endParaRPr/>
            </a:p>
          </p:txBody>
        </p:sp>
        <p:sp>
          <p:nvSpPr>
            <p:cNvPr id="427" name="Google Shape;427;p6"/>
            <p:cNvSpPr txBox="1"/>
            <p:nvPr/>
          </p:nvSpPr>
          <p:spPr>
            <a:xfrm>
              <a:off x="3458726" y="3752099"/>
              <a:ext cx="12218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 b="1" i="0" u="none" strike="noStrike" cap="none">
                  <a:solidFill>
                    <a:schemeClr val="accent3"/>
                  </a:solidFill>
                  <a:latin typeface="Jost"/>
                  <a:ea typeface="Jost"/>
                  <a:cs typeface="Jost"/>
                  <a:sym typeface="Jost"/>
                </a:rPr>
                <a:t>48%</a:t>
              </a:r>
              <a:endParaRPr/>
            </a:p>
          </p:txBody>
        </p:sp>
      </p:grpSp>
      <p:grpSp>
        <p:nvGrpSpPr>
          <p:cNvPr id="428" name="Google Shape;428;p6"/>
          <p:cNvGrpSpPr/>
          <p:nvPr/>
        </p:nvGrpSpPr>
        <p:grpSpPr>
          <a:xfrm>
            <a:off x="6306510" y="3248390"/>
            <a:ext cx="2712602" cy="1451024"/>
            <a:chOff x="6155728" y="3862195"/>
            <a:chExt cx="2712602" cy="1451024"/>
          </a:xfrm>
        </p:grpSpPr>
        <p:sp>
          <p:nvSpPr>
            <p:cNvPr id="429" name="Google Shape;429;p6"/>
            <p:cNvSpPr txBox="1"/>
            <p:nvPr/>
          </p:nvSpPr>
          <p:spPr>
            <a:xfrm>
              <a:off x="6155728" y="4385273"/>
              <a:ext cx="2712602" cy="927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60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товаров</a:t>
              </a:r>
              <a:b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(телевизор Samsung</a:t>
              </a:r>
              <a:b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UE32J4500AKXRU,</a:t>
              </a:r>
              <a:b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плита Cezaris ПГ 2100-00)</a:t>
              </a:r>
              <a:b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</a:b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были проданы в период кампании</a:t>
              </a:r>
              <a:endPara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430" name="Google Shape;430;p6"/>
            <p:cNvSpPr txBox="1"/>
            <p:nvPr/>
          </p:nvSpPr>
          <p:spPr>
            <a:xfrm>
              <a:off x="6279852" y="3862195"/>
              <a:ext cx="14574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 b="1" i="0" u="none" strike="noStrike" cap="none">
                  <a:solidFill>
                    <a:schemeClr val="accent3"/>
                  </a:solidFill>
                  <a:latin typeface="Jost"/>
                  <a:ea typeface="Jost"/>
                  <a:cs typeface="Jost"/>
                  <a:sym typeface="Jost"/>
                </a:rPr>
                <a:t>100%</a:t>
              </a:r>
              <a:endParaRPr/>
            </a:p>
          </p:txBody>
        </p:sp>
      </p:grpSp>
      <p:grpSp>
        <p:nvGrpSpPr>
          <p:cNvPr id="431" name="Google Shape;431;p6"/>
          <p:cNvGrpSpPr/>
          <p:nvPr/>
        </p:nvGrpSpPr>
        <p:grpSpPr>
          <a:xfrm>
            <a:off x="3260211" y="1242927"/>
            <a:ext cx="2829622" cy="1577352"/>
            <a:chOff x="3260211" y="1242927"/>
            <a:chExt cx="2829622" cy="1577352"/>
          </a:xfrm>
        </p:grpSpPr>
        <p:grpSp>
          <p:nvGrpSpPr>
            <p:cNvPr id="432" name="Google Shape;432;p6"/>
            <p:cNvGrpSpPr/>
            <p:nvPr/>
          </p:nvGrpSpPr>
          <p:grpSpPr>
            <a:xfrm>
              <a:off x="3260212" y="1369255"/>
              <a:ext cx="2829621" cy="1451024"/>
              <a:chOff x="6155728" y="3862195"/>
              <a:chExt cx="2829621" cy="1451024"/>
            </a:xfrm>
          </p:grpSpPr>
          <p:sp>
            <p:nvSpPr>
              <p:cNvPr id="433" name="Google Shape;433;p6"/>
              <p:cNvSpPr txBox="1"/>
              <p:nvPr/>
            </p:nvSpPr>
            <p:spPr>
              <a:xfrm>
                <a:off x="6155728" y="4385273"/>
                <a:ext cx="2829621" cy="927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4605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b="0" i="0" u="none" strike="noStrike" cap="none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выросло кол-во НОВЫХ посетителей</a:t>
                </a:r>
                <a:endParaRPr/>
              </a:p>
              <a:p>
                <a:pPr marL="14605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b="0" i="0" u="none" strike="noStrike" cap="none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магазинов в период</a:t>
                </a:r>
                <a:endParaRPr/>
              </a:p>
              <a:p>
                <a:pPr marL="14605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b="0" i="0" u="none" strike="noStrike" cap="none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«РК+2 недели» </a:t>
                </a:r>
                <a:endParaRPr/>
              </a:p>
              <a:p>
                <a:pPr marL="14605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b="0" i="0" u="none" strike="noStrike" cap="none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по сравнению с аналогичным </a:t>
                </a:r>
                <a:endParaRPr/>
              </a:p>
              <a:p>
                <a:pPr marL="14605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b="0" i="0" u="none" strike="noStrike" cap="none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периодом прошлого месяца</a:t>
                </a:r>
                <a:endParaRPr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434" name="Google Shape;434;p6"/>
              <p:cNvSpPr txBox="1"/>
              <p:nvPr/>
            </p:nvSpPr>
            <p:spPr>
              <a:xfrm>
                <a:off x="6279852" y="3862195"/>
                <a:ext cx="136608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600" b="1" i="0" u="none" strike="noStrike" cap="none">
                    <a:solidFill>
                      <a:schemeClr val="accent3"/>
                    </a:solidFill>
                    <a:latin typeface="Jost"/>
                    <a:ea typeface="Jost"/>
                    <a:cs typeface="Jost"/>
                    <a:sym typeface="Jost"/>
                  </a:rPr>
                  <a:t>6,5%</a:t>
                </a:r>
                <a:endParaRPr sz="3600" b="1" i="0" u="none" strike="noStrike" cap="none">
                  <a:solidFill>
                    <a:schemeClr val="accent3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sp>
          <p:nvSpPr>
            <p:cNvPr id="435" name="Google Shape;435;p6"/>
            <p:cNvSpPr txBox="1"/>
            <p:nvPr/>
          </p:nvSpPr>
          <p:spPr>
            <a:xfrm>
              <a:off x="3260211" y="1242927"/>
              <a:ext cx="494046" cy="263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60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на</a:t>
              </a:r>
              <a:endPara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436" name="Google Shape;436;p6"/>
          <p:cNvGrpSpPr/>
          <p:nvPr/>
        </p:nvGrpSpPr>
        <p:grpSpPr>
          <a:xfrm>
            <a:off x="6236361" y="1234015"/>
            <a:ext cx="2775981" cy="1264337"/>
            <a:chOff x="4664545" y="1205140"/>
            <a:chExt cx="2775981" cy="1264337"/>
          </a:xfrm>
        </p:grpSpPr>
        <p:grpSp>
          <p:nvGrpSpPr>
            <p:cNvPr id="437" name="Google Shape;437;p6"/>
            <p:cNvGrpSpPr/>
            <p:nvPr/>
          </p:nvGrpSpPr>
          <p:grpSpPr>
            <a:xfrm>
              <a:off x="4793968" y="1356255"/>
              <a:ext cx="2646558" cy="1113222"/>
              <a:chOff x="6194080" y="1762458"/>
              <a:chExt cx="2646558" cy="1113222"/>
            </a:xfrm>
          </p:grpSpPr>
          <p:sp>
            <p:nvSpPr>
              <p:cNvPr id="438" name="Google Shape;438;p6"/>
              <p:cNvSpPr txBox="1"/>
              <p:nvPr/>
            </p:nvSpPr>
            <p:spPr>
              <a:xfrm>
                <a:off x="6194080" y="2280132"/>
                <a:ext cx="2646558" cy="595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745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b="0" i="0" u="none" strike="noStrike" cap="none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выросло общее кол-во посетителей </a:t>
                </a:r>
                <a:endParaRPr/>
              </a:p>
              <a:p>
                <a:pPr marL="745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b="0" i="0" u="none" strike="noStrike" cap="none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по сравнению с аналогичным</a:t>
                </a:r>
                <a:endParaRPr/>
              </a:p>
              <a:p>
                <a:pPr marL="745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 b="0" i="0" u="none" strike="noStrike" cap="none">
                    <a:solidFill>
                      <a:schemeClr val="dk1"/>
                    </a:solidFill>
                    <a:latin typeface="Jost"/>
                    <a:ea typeface="Jost"/>
                    <a:cs typeface="Jost"/>
                    <a:sym typeface="Jost"/>
                  </a:rPr>
                  <a:t>периодом прошлого месяца;</a:t>
                </a:r>
                <a:endParaRPr/>
              </a:p>
            </p:txBody>
          </p:sp>
          <p:sp>
            <p:nvSpPr>
              <p:cNvPr id="439" name="Google Shape;439;p6"/>
              <p:cNvSpPr txBox="1"/>
              <p:nvPr/>
            </p:nvSpPr>
            <p:spPr>
              <a:xfrm>
                <a:off x="6239660" y="1762458"/>
                <a:ext cx="166904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600" b="1" i="0" u="none" strike="noStrike" cap="none">
                    <a:solidFill>
                      <a:schemeClr val="accent3"/>
                    </a:solidFill>
                    <a:latin typeface="Jost"/>
                    <a:ea typeface="Jost"/>
                    <a:cs typeface="Jost"/>
                    <a:sym typeface="Jost"/>
                  </a:rPr>
                  <a:t>4,85%</a:t>
                </a:r>
                <a:endParaRPr sz="3600" b="0" i="0" u="none" strike="noStrike" cap="none">
                  <a:solidFill>
                    <a:schemeClr val="accent3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sp>
          <p:nvSpPr>
            <p:cNvPr id="440" name="Google Shape;440;p6"/>
            <p:cNvSpPr txBox="1"/>
            <p:nvPr/>
          </p:nvSpPr>
          <p:spPr>
            <a:xfrm>
              <a:off x="4664545" y="1205140"/>
              <a:ext cx="494046" cy="2631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460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 b="0" i="0" u="none" strike="noStrike" cap="none">
                  <a:solidFill>
                    <a:schemeClr val="dk1"/>
                  </a:solidFill>
                  <a:latin typeface="Jost"/>
                  <a:ea typeface="Jost"/>
                  <a:cs typeface="Jost"/>
                  <a:sym typeface="Jost"/>
                </a:rPr>
                <a:t>на</a:t>
              </a:r>
              <a:endPara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sp>
        <p:nvSpPr>
          <p:cNvPr id="25" name="Google Shape;362;p2">
            <a:extLst>
              <a:ext uri="{FF2B5EF4-FFF2-40B4-BE49-F238E27FC236}">
                <a16:creationId xmlns:a16="http://schemas.microsoft.com/office/drawing/2014/main" id="{BF01A575-C0C9-4D88-82EF-A5A3193D65D1}"/>
              </a:ext>
            </a:extLst>
          </p:cNvPr>
          <p:cNvSpPr txBox="1">
            <a:spLocks/>
          </p:cNvSpPr>
          <p:nvPr/>
        </p:nvSpPr>
        <p:spPr>
          <a:xfrm>
            <a:off x="0" y="4847850"/>
            <a:ext cx="320845" cy="30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Jost Medium"/>
              <a:buNone/>
              <a:defRPr sz="2100" b="0" i="0" u="none" strike="noStrike" cap="none">
                <a:solidFill>
                  <a:schemeClr val="lt1"/>
                </a:solidFill>
                <a:latin typeface="Jost Medium"/>
                <a:ea typeface="Jost Medium"/>
                <a:cs typeface="Jost Medium"/>
                <a:sym typeface="Jost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1000" b="1" dirty="0">
                <a:latin typeface="Jost"/>
                <a:ea typeface="Jost"/>
                <a:cs typeface="Jost"/>
                <a:sym typeface="Jost"/>
              </a:rPr>
              <a:t>#6</a:t>
            </a:r>
            <a:endParaRPr lang="ru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wunder_основная">
      <a:dk1>
        <a:srgbClr val="171717"/>
      </a:dk1>
      <a:lt1>
        <a:srgbClr val="FFFFFF"/>
      </a:lt1>
      <a:dk2>
        <a:srgbClr val="171717"/>
      </a:dk2>
      <a:lt2>
        <a:srgbClr val="FFFFFF"/>
      </a:lt2>
      <a:accent1>
        <a:srgbClr val="910010"/>
      </a:accent1>
      <a:accent2>
        <a:srgbClr val="222E3A"/>
      </a:accent2>
      <a:accent3>
        <a:srgbClr val="0099B5"/>
      </a:accent3>
      <a:accent4>
        <a:srgbClr val="FFD200"/>
      </a:accent4>
      <a:accent5>
        <a:srgbClr val="A67D0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641</Words>
  <Application>Microsoft Office PowerPoint</Application>
  <PresentationFormat>Экран (16:9)</PresentationFormat>
  <Paragraphs>158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Jost</vt:lpstr>
      <vt:lpstr>Jost Medium</vt:lpstr>
      <vt:lpstr>Arial</vt:lpstr>
      <vt:lpstr>Тема Office</vt:lpstr>
      <vt:lpstr>Simple Light</vt:lpstr>
      <vt:lpstr>КЕЙСЫ E-COMMERCE</vt:lpstr>
      <vt:lpstr>#1</vt:lpstr>
      <vt:lpstr>#2</vt:lpstr>
      <vt:lpstr>#3</vt:lpstr>
      <vt:lpstr>5 ЭЛЕМЕНТ  </vt:lpstr>
      <vt:lpstr>5 ЭЛЕМЕНТ  </vt:lpstr>
      <vt:lpstr>АВТОБАРАХОЛКА ONLINER  </vt:lpstr>
      <vt:lpstr>АВТОБАРАХОЛКА ONLINER  </vt:lpstr>
      <vt:lpstr>КРУПНЫЙ РИТЕЙЛЕР  </vt:lpstr>
      <vt:lpstr>КРУПНЫЙ РИТЕЙЛЕР  </vt:lpstr>
      <vt:lpstr>КРУПНЕЙШИЙ ИНТЕРНЕТ-МАГАЗИН БЫТОВОЙ ТЕХНИКИ И ЭЛЕКТРОНИКИ </vt:lpstr>
      <vt:lpstr>КРУПНЕЙШИЙ ИНТЕРНЕТ-МАГАЗИН БЫТОВОЙ ТЕХНИКИ И ЭЛЕКТРОНИКИ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КЕЙСЫ E-COMMERCE</dc:title>
  <dc:creator>Руснак Альбина Андреевна</dc:creator>
  <cp:lastModifiedBy>Дрозд Анастасия</cp:lastModifiedBy>
  <cp:revision>9</cp:revision>
  <dcterms:modified xsi:type="dcterms:W3CDTF">2022-10-10T14:09:31Z</dcterms:modified>
</cp:coreProperties>
</file>