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4" r:id="rId2"/>
    <p:sldId id="715" r:id="rId3"/>
    <p:sldId id="647" r:id="rId4"/>
    <p:sldId id="720" r:id="rId5"/>
    <p:sldId id="729" r:id="rId6"/>
    <p:sldId id="728" r:id="rId7"/>
    <p:sldId id="748" r:id="rId8"/>
    <p:sldId id="730" r:id="rId9"/>
    <p:sldId id="731" r:id="rId10"/>
    <p:sldId id="732" r:id="rId11"/>
    <p:sldId id="733" r:id="rId12"/>
    <p:sldId id="734" r:id="rId13"/>
    <p:sldId id="735" r:id="rId14"/>
    <p:sldId id="749" r:id="rId15"/>
    <p:sldId id="736" r:id="rId16"/>
    <p:sldId id="737" r:id="rId17"/>
    <p:sldId id="738" r:id="rId18"/>
    <p:sldId id="739" r:id="rId19"/>
    <p:sldId id="740" r:id="rId20"/>
    <p:sldId id="741" r:id="rId21"/>
    <p:sldId id="753" r:id="rId22"/>
    <p:sldId id="742" r:id="rId23"/>
    <p:sldId id="743" r:id="rId24"/>
    <p:sldId id="744" r:id="rId25"/>
    <p:sldId id="745" r:id="rId26"/>
    <p:sldId id="747" r:id="rId27"/>
    <p:sldId id="762" r:id="rId28"/>
    <p:sldId id="754" r:id="rId29"/>
    <p:sldId id="755" r:id="rId30"/>
    <p:sldId id="756" r:id="rId31"/>
    <p:sldId id="757" r:id="rId32"/>
    <p:sldId id="758" r:id="rId33"/>
    <p:sldId id="761" r:id="rId34"/>
    <p:sldId id="727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Jost" pitchFamily="2" charset="-52"/>
      <p:regular r:id="rId42"/>
      <p:bold r:id="rId43"/>
      <p:italic r:id="rId44"/>
      <p:boldItalic r:id="rId45"/>
    </p:embeddedFont>
    <p:embeddedFont>
      <p:font typeface="Jost Medium" pitchFamily="2" charset="-52"/>
      <p:regular r:id="rId46"/>
      <p:bold r:id="rId47"/>
      <p:italic r:id="rId48"/>
      <p:boldItalic r:id="rId49"/>
    </p:embeddedFont>
    <p:embeddedFont>
      <p:font typeface="Open Sans Light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C375910-4235-4BA6-BD31-84E95EA6B28F}">
          <p14:sldIdLst>
            <p14:sldId id="264"/>
            <p14:sldId id="715"/>
            <p14:sldId id="647"/>
            <p14:sldId id="720"/>
            <p14:sldId id="729"/>
            <p14:sldId id="728"/>
            <p14:sldId id="748"/>
            <p14:sldId id="730"/>
            <p14:sldId id="731"/>
            <p14:sldId id="732"/>
            <p14:sldId id="733"/>
            <p14:sldId id="734"/>
            <p14:sldId id="735"/>
            <p14:sldId id="749"/>
            <p14:sldId id="736"/>
            <p14:sldId id="737"/>
            <p14:sldId id="738"/>
            <p14:sldId id="739"/>
            <p14:sldId id="740"/>
            <p14:sldId id="741"/>
            <p14:sldId id="753"/>
            <p14:sldId id="742"/>
            <p14:sldId id="743"/>
            <p14:sldId id="744"/>
            <p14:sldId id="745"/>
            <p14:sldId id="747"/>
            <p14:sldId id="762"/>
            <p14:sldId id="754"/>
            <p14:sldId id="755"/>
            <p14:sldId id="756"/>
            <p14:sldId id="757"/>
            <p14:sldId id="758"/>
            <p14:sldId id="761"/>
            <p14:sldId id="727"/>
          </p14:sldIdLst>
        </p14:section>
      </p14:sectionLst>
    </p:ext>
    <p:ext uri="{EFAFB233-063F-42B5-8137-9DF3F51BA10A}">
      <p15:sldGuideLst xmlns:p15="http://schemas.microsoft.com/office/powerpoint/2012/main">
        <p15:guide id="1" pos="5133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1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нак Альбина Андреевна" initials="РАА" lastIdx="1" clrIdx="0">
    <p:extLst>
      <p:ext uri="{19B8F6BF-5375-455C-9EA6-DF929625EA0E}">
        <p15:presenceInfo xmlns:p15="http://schemas.microsoft.com/office/powerpoint/2012/main" userId="Руснак Альбина Андр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C1"/>
    <a:srgbClr val="FFFF00"/>
    <a:srgbClr val="F2D196"/>
    <a:srgbClr val="DA0C29"/>
    <a:srgbClr val="B719A0"/>
    <a:srgbClr val="FF9900"/>
    <a:srgbClr val="DF9839"/>
    <a:srgbClr val="0000A0"/>
    <a:srgbClr val="E32525"/>
    <a:srgbClr val="2FD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930" autoAdjust="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>
        <p:guide pos="5133"/>
        <p:guide orient="horz" pos="2160"/>
        <p:guide pos="1436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0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FBA3E-C110-4591-BBC7-B5F8E8540E0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57B7E-4484-4C98-90F9-8B09903CBAF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Верхний колонтитул 5">
            <a:extLst>
              <a:ext uri="{FF2B5EF4-FFF2-40B4-BE49-F238E27FC236}">
                <a16:creationId xmlns:a16="http://schemas.microsoft.com/office/drawing/2014/main" id="{5FDB07ED-0D89-404C-97BF-2FDEC0E19F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51359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3EF2-CACD-4FDD-83AE-72E66914E0B0}" type="datetimeFigureOut">
              <a:rPr lang="aa-ET" smtClean="0"/>
              <a:t>05/23/2022</a:t>
            </a:fld>
            <a:endParaRPr lang="aa-ET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22FC1-3296-4FB5-A0A2-547DFBAD6B53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7851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707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87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952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585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798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237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95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229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22FC1-3296-4FB5-A0A2-547DFBAD6B53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1822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151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84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74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39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585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60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27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81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a-E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aa-E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84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5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82426-EE36-43CE-A4A8-7A32F30E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0550" y="-357188"/>
            <a:ext cx="13373100" cy="757237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483100" y="5461000"/>
            <a:ext cx="3467100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8366125" y="5461000"/>
            <a:ext cx="3467100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Диаграмма 9"/>
          <p:cNvSpPr>
            <a:spLocks noGrp="1"/>
          </p:cNvSpPr>
          <p:nvPr>
            <p:ph type="chart" sz="quarter" idx="12"/>
          </p:nvPr>
        </p:nvSpPr>
        <p:spPr>
          <a:xfrm>
            <a:off x="4483100" y="850900"/>
            <a:ext cx="3467100" cy="427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Диаграмма 9"/>
          <p:cNvSpPr>
            <a:spLocks noGrp="1"/>
          </p:cNvSpPr>
          <p:nvPr>
            <p:ph type="chart" sz="quarter" idx="13"/>
          </p:nvPr>
        </p:nvSpPr>
        <p:spPr>
          <a:xfrm>
            <a:off x="8331200" y="850900"/>
            <a:ext cx="3467100" cy="42799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черная плашка"/>
          <p:cNvSpPr/>
          <p:nvPr userDrawn="1"/>
        </p:nvSpPr>
        <p:spPr>
          <a:xfrm rot="10800000" flipH="1">
            <a:off x="1" y="0"/>
            <a:ext cx="4067800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7800" h="68580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67525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черная плашка"/>
          <p:cNvSpPr/>
          <p:nvPr userDrawn="1"/>
        </p:nvSpPr>
        <p:spPr>
          <a:xfrm rot="10800000" flipH="1">
            <a:off x="1" y="0"/>
            <a:ext cx="4067800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7800" h="68580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0" hasCustomPrompt="1"/>
          </p:nvPr>
        </p:nvSpPr>
        <p:spPr>
          <a:xfrm>
            <a:off x="4838700" y="571500"/>
            <a:ext cx="1879600" cy="1739900"/>
          </a:xfrm>
        </p:spPr>
        <p:txBody>
          <a:bodyPr>
            <a:normAutofit/>
          </a:bodyPr>
          <a:lstStyle>
            <a:lvl1pPr>
              <a:defRPr sz="1600" baseline="0">
                <a:latin typeface="Jost" pitchFamily="2" charset="-52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7" name="Объект 5"/>
          <p:cNvSpPr>
            <a:spLocks noGrp="1"/>
          </p:cNvSpPr>
          <p:nvPr>
            <p:ph sz="quarter" idx="11"/>
          </p:nvPr>
        </p:nvSpPr>
        <p:spPr>
          <a:xfrm>
            <a:off x="7061200" y="571500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5"/>
          <p:cNvSpPr>
            <a:spLocks noGrp="1"/>
          </p:cNvSpPr>
          <p:nvPr>
            <p:ph sz="quarter" idx="12"/>
          </p:nvPr>
        </p:nvSpPr>
        <p:spPr>
          <a:xfrm>
            <a:off x="4838700" y="2566988"/>
            <a:ext cx="1879600" cy="17399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5"/>
          <p:cNvSpPr>
            <a:spLocks noGrp="1"/>
          </p:cNvSpPr>
          <p:nvPr>
            <p:ph sz="quarter" idx="13"/>
          </p:nvPr>
        </p:nvSpPr>
        <p:spPr>
          <a:xfrm>
            <a:off x="7061200" y="2566988"/>
            <a:ext cx="1879600" cy="17399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5"/>
          <p:cNvSpPr>
            <a:spLocks noGrp="1"/>
          </p:cNvSpPr>
          <p:nvPr>
            <p:ph sz="quarter" idx="14"/>
          </p:nvPr>
        </p:nvSpPr>
        <p:spPr>
          <a:xfrm>
            <a:off x="48387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5"/>
          <p:cNvSpPr>
            <a:spLocks noGrp="1"/>
          </p:cNvSpPr>
          <p:nvPr>
            <p:ph sz="quarter" idx="15"/>
          </p:nvPr>
        </p:nvSpPr>
        <p:spPr>
          <a:xfrm>
            <a:off x="70612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Объект 5"/>
          <p:cNvSpPr>
            <a:spLocks noGrp="1"/>
          </p:cNvSpPr>
          <p:nvPr>
            <p:ph sz="quarter" idx="16"/>
          </p:nvPr>
        </p:nvSpPr>
        <p:spPr>
          <a:xfrm>
            <a:off x="9283700" y="571500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Объект 5"/>
          <p:cNvSpPr>
            <a:spLocks noGrp="1"/>
          </p:cNvSpPr>
          <p:nvPr>
            <p:ph sz="quarter" idx="17"/>
          </p:nvPr>
        </p:nvSpPr>
        <p:spPr>
          <a:xfrm>
            <a:off x="9283700" y="2566988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Объект 5"/>
          <p:cNvSpPr>
            <a:spLocks noGrp="1"/>
          </p:cNvSpPr>
          <p:nvPr>
            <p:ph sz="quarter" idx="18"/>
          </p:nvPr>
        </p:nvSpPr>
        <p:spPr>
          <a:xfrm>
            <a:off x="92837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9" name="палитр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025" y="6985001"/>
            <a:ext cx="71723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58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2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4B8AB-82D2-4AA8-9B94-CD222870A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0" y="0"/>
            <a:ext cx="12267446" cy="690043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2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2_белый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затемнение">
            <a:extLst>
              <a:ext uri="{FF2B5EF4-FFF2-40B4-BE49-F238E27FC236}">
                <a16:creationId xmlns:a16="http://schemas.microsoft.com/office/drawing/2014/main" id="{40EECA06-1A12-4CBF-844B-FAACEBF94F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4B8AB-82D2-4AA8-9B94-CD222870A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0" y="-21219"/>
            <a:ext cx="12267446" cy="690043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tx2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8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E7E3CA-A5A7-4A78-8579-47090301C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0" y="0"/>
            <a:ext cx="12267446" cy="690043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1F1E4DA-D538-425E-BFB8-25B0FC562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6759723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4BF78D8-DCB2-4379-8D87-66DDE9592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6759722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682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затемнение">
            <a:extLst>
              <a:ext uri="{FF2B5EF4-FFF2-40B4-BE49-F238E27FC236}">
                <a16:creationId xmlns:a16="http://schemas.microsoft.com/office/drawing/2014/main" id="{99674EEF-7E6B-4843-9A00-8F4DDE304483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E7E3CA-A5A7-4A78-8579-47090301C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0" y="0"/>
            <a:ext cx="12267446" cy="690043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1F1E4DA-D538-425E-BFB8-25B0FC562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6759723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rgbClr val="11111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4BF78D8-DCB2-4379-8D87-66DDE9592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6759722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11111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744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место под диаграмму"/>
          <p:cNvSpPr>
            <a:spLocks noGrp="1"/>
          </p:cNvSpPr>
          <p:nvPr>
            <p:ph type="chart" sz="quarter" idx="10"/>
          </p:nvPr>
        </p:nvSpPr>
        <p:spPr>
          <a:xfrm>
            <a:off x="4772026" y="457200"/>
            <a:ext cx="6773863" cy="4711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11"/>
          </p:nvPr>
        </p:nvSpPr>
        <p:spPr>
          <a:xfrm>
            <a:off x="4772025" y="5549900"/>
            <a:ext cx="6773863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106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_D">
    <p:bg>
      <p:bgPr>
        <a:solidFill>
          <a:srgbClr val="12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9023E3-CF7B-47AA-8F8E-BA988AB6A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rgbClr val="11111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11111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место под диаграмму"/>
          <p:cNvSpPr>
            <a:spLocks noGrp="1"/>
          </p:cNvSpPr>
          <p:nvPr>
            <p:ph type="chart" sz="quarter" idx="10"/>
          </p:nvPr>
        </p:nvSpPr>
        <p:spPr>
          <a:xfrm>
            <a:off x="4772026" y="457200"/>
            <a:ext cx="6773863" cy="4711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11"/>
          </p:nvPr>
        </p:nvSpPr>
        <p:spPr>
          <a:xfrm>
            <a:off x="4772025" y="5549900"/>
            <a:ext cx="6773863" cy="6985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2928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483100" y="5461000"/>
            <a:ext cx="3467100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1"/>
          </p:nvPr>
        </p:nvSpPr>
        <p:spPr>
          <a:xfrm>
            <a:off x="8366125" y="5461000"/>
            <a:ext cx="3467100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иаграмма 9"/>
          <p:cNvSpPr>
            <a:spLocks noGrp="1"/>
          </p:cNvSpPr>
          <p:nvPr>
            <p:ph type="chart" sz="quarter" idx="12"/>
          </p:nvPr>
        </p:nvSpPr>
        <p:spPr>
          <a:xfrm>
            <a:off x="4483100" y="850900"/>
            <a:ext cx="3467100" cy="427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Диаграмма 9"/>
          <p:cNvSpPr>
            <a:spLocks noGrp="1"/>
          </p:cNvSpPr>
          <p:nvPr>
            <p:ph type="chart" sz="quarter" idx="13"/>
          </p:nvPr>
        </p:nvSpPr>
        <p:spPr>
          <a:xfrm>
            <a:off x="8331200" y="850900"/>
            <a:ext cx="3467100" cy="4279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5"/>
          <p:cNvSpPr>
            <a:spLocks noGrp="1"/>
          </p:cNvSpPr>
          <p:nvPr>
            <p:ph sz="quarter" idx="10" hasCustomPrompt="1"/>
          </p:nvPr>
        </p:nvSpPr>
        <p:spPr>
          <a:xfrm>
            <a:off x="4838700" y="571500"/>
            <a:ext cx="1879600" cy="1739900"/>
          </a:xfrm>
        </p:spPr>
        <p:txBody>
          <a:bodyPr>
            <a:normAutofit/>
          </a:bodyPr>
          <a:lstStyle>
            <a:lvl1pPr>
              <a:defRPr sz="1600" baseline="0">
                <a:latin typeface="Jost" pitchFamily="2" charset="-52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2" name="Объект 5"/>
          <p:cNvSpPr>
            <a:spLocks noGrp="1"/>
          </p:cNvSpPr>
          <p:nvPr>
            <p:ph sz="quarter" idx="11"/>
          </p:nvPr>
        </p:nvSpPr>
        <p:spPr>
          <a:xfrm>
            <a:off x="7061200" y="571500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Объект 5"/>
          <p:cNvSpPr>
            <a:spLocks noGrp="1"/>
          </p:cNvSpPr>
          <p:nvPr>
            <p:ph sz="quarter" idx="12"/>
          </p:nvPr>
        </p:nvSpPr>
        <p:spPr>
          <a:xfrm>
            <a:off x="4838700" y="2566988"/>
            <a:ext cx="1879600" cy="17399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Объект 5"/>
          <p:cNvSpPr>
            <a:spLocks noGrp="1"/>
          </p:cNvSpPr>
          <p:nvPr>
            <p:ph sz="quarter" idx="13"/>
          </p:nvPr>
        </p:nvSpPr>
        <p:spPr>
          <a:xfrm>
            <a:off x="7061200" y="2566988"/>
            <a:ext cx="1879600" cy="17399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Объект 5"/>
          <p:cNvSpPr>
            <a:spLocks noGrp="1"/>
          </p:cNvSpPr>
          <p:nvPr>
            <p:ph sz="quarter" idx="14"/>
          </p:nvPr>
        </p:nvSpPr>
        <p:spPr>
          <a:xfrm>
            <a:off x="48387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Объект 5"/>
          <p:cNvSpPr>
            <a:spLocks noGrp="1"/>
          </p:cNvSpPr>
          <p:nvPr>
            <p:ph sz="quarter" idx="15"/>
          </p:nvPr>
        </p:nvSpPr>
        <p:spPr>
          <a:xfrm>
            <a:off x="70612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5"/>
          <p:cNvSpPr>
            <a:spLocks noGrp="1"/>
          </p:cNvSpPr>
          <p:nvPr>
            <p:ph sz="quarter" idx="16"/>
          </p:nvPr>
        </p:nvSpPr>
        <p:spPr>
          <a:xfrm>
            <a:off x="9283700" y="571500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Объект 5"/>
          <p:cNvSpPr>
            <a:spLocks noGrp="1"/>
          </p:cNvSpPr>
          <p:nvPr>
            <p:ph sz="quarter" idx="17"/>
          </p:nvPr>
        </p:nvSpPr>
        <p:spPr>
          <a:xfrm>
            <a:off x="9283700" y="2566988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Объект 5"/>
          <p:cNvSpPr>
            <a:spLocks noGrp="1"/>
          </p:cNvSpPr>
          <p:nvPr>
            <p:ph sz="quarter" idx="18"/>
          </p:nvPr>
        </p:nvSpPr>
        <p:spPr>
          <a:xfrm>
            <a:off x="92837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378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затемнение"/>
          <p:cNvSpPr/>
          <p:nvPr userDrawn="1"/>
        </p:nvSpPr>
        <p:spPr>
          <a:xfrm>
            <a:off x="0" y="0"/>
            <a:ext cx="8128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Белая плашка"/>
          <p:cNvSpPr/>
          <p:nvPr userDrawn="1"/>
        </p:nvSpPr>
        <p:spPr>
          <a:xfrm rot="10800000">
            <a:off x="7408796" y="1"/>
            <a:ext cx="4792728" cy="6858000"/>
          </a:xfrm>
          <a:custGeom>
            <a:avLst/>
            <a:gdLst>
              <a:gd name="connsiteX0" fmla="*/ 0 w 4200525"/>
              <a:gd name="connsiteY0" fmla="*/ 0 h 6858000"/>
              <a:gd name="connsiteX1" fmla="*/ 3568766 w 4200525"/>
              <a:gd name="connsiteY1" fmla="*/ 0 h 6858000"/>
              <a:gd name="connsiteX2" fmla="*/ 4200525 w 4200525"/>
              <a:gd name="connsiteY2" fmla="*/ 631759 h 6858000"/>
              <a:gd name="connsiteX3" fmla="*/ 4200525 w 4200525"/>
              <a:gd name="connsiteY3" fmla="*/ 6858000 h 6858000"/>
              <a:gd name="connsiteX4" fmla="*/ 0 w 4200525"/>
              <a:gd name="connsiteY4" fmla="*/ 6858000 h 6858000"/>
              <a:gd name="connsiteX5" fmla="*/ 0 w 4200525"/>
              <a:gd name="connsiteY5" fmla="*/ 0 h 6858000"/>
              <a:gd name="connsiteX0" fmla="*/ 0 w 4200525"/>
              <a:gd name="connsiteY0" fmla="*/ 0 h 6858000"/>
              <a:gd name="connsiteX1" fmla="*/ 3568766 w 4200525"/>
              <a:gd name="connsiteY1" fmla="*/ 0 h 6858000"/>
              <a:gd name="connsiteX2" fmla="*/ 4200525 w 4200525"/>
              <a:gd name="connsiteY2" fmla="*/ 607947 h 6858000"/>
              <a:gd name="connsiteX3" fmla="*/ 4200525 w 4200525"/>
              <a:gd name="connsiteY3" fmla="*/ 6858000 h 6858000"/>
              <a:gd name="connsiteX4" fmla="*/ 0 w 4200525"/>
              <a:gd name="connsiteY4" fmla="*/ 6858000 h 6858000"/>
              <a:gd name="connsiteX5" fmla="*/ 0 w 4200525"/>
              <a:gd name="connsiteY5" fmla="*/ 0 h 6858000"/>
              <a:gd name="connsiteX0" fmla="*/ 0 w 4792728"/>
              <a:gd name="connsiteY0" fmla="*/ 0 h 6858000"/>
              <a:gd name="connsiteX1" fmla="*/ 4792728 w 4792728"/>
              <a:gd name="connsiteY1" fmla="*/ 0 h 6858000"/>
              <a:gd name="connsiteX2" fmla="*/ 4200525 w 4792728"/>
              <a:gd name="connsiteY2" fmla="*/ 607947 h 6858000"/>
              <a:gd name="connsiteX3" fmla="*/ 4200525 w 4792728"/>
              <a:gd name="connsiteY3" fmla="*/ 6858000 h 6858000"/>
              <a:gd name="connsiteX4" fmla="*/ 0 w 4792728"/>
              <a:gd name="connsiteY4" fmla="*/ 6858000 h 6858000"/>
              <a:gd name="connsiteX5" fmla="*/ 0 w 4792728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2728" h="6858000">
                <a:moveTo>
                  <a:pt x="0" y="0"/>
                </a:moveTo>
                <a:lnTo>
                  <a:pt x="4792728" y="0"/>
                </a:lnTo>
                <a:lnTo>
                  <a:pt x="4200525" y="607947"/>
                </a:lnTo>
                <a:lnTo>
                  <a:pt x="420052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pic>
        <p:nvPicPr>
          <p:cNvPr id="13" name="палитра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9488680" y="2860487"/>
            <a:ext cx="6858001" cy="11370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37FAB8-3CF9-471C-AFCB-E66027FC62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789" y="3027890"/>
            <a:ext cx="3025788" cy="7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1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5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главление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один усеченный угол 1">
            <a:extLst>
              <a:ext uri="{FF2B5EF4-FFF2-40B4-BE49-F238E27FC236}">
                <a16:creationId xmlns:a16="http://schemas.microsoft.com/office/drawing/2014/main" id="{4EC1985C-0DDD-4B47-808F-60F7ADC1F80B}"/>
              </a:ext>
            </a:extLst>
          </p:cNvPr>
          <p:cNvSpPr/>
          <p:nvPr userDrawn="1"/>
        </p:nvSpPr>
        <p:spPr>
          <a:xfrm>
            <a:off x="-215931" y="0"/>
            <a:ext cx="8406037" cy="6875584"/>
          </a:xfrm>
          <a:custGeom>
            <a:avLst/>
            <a:gdLst>
              <a:gd name="connsiteX0" fmla="*/ 0 w 8300530"/>
              <a:gd name="connsiteY0" fmla="*/ 0 h 6858000"/>
              <a:gd name="connsiteX1" fmla="*/ 7157507 w 8300530"/>
              <a:gd name="connsiteY1" fmla="*/ 0 h 6858000"/>
              <a:gd name="connsiteX2" fmla="*/ 8300530 w 8300530"/>
              <a:gd name="connsiteY2" fmla="*/ 1143023 h 6858000"/>
              <a:gd name="connsiteX3" fmla="*/ 8300530 w 8300530"/>
              <a:gd name="connsiteY3" fmla="*/ 6858000 h 6858000"/>
              <a:gd name="connsiteX4" fmla="*/ 0 w 8300530"/>
              <a:gd name="connsiteY4" fmla="*/ 6858000 h 6858000"/>
              <a:gd name="connsiteX5" fmla="*/ 0 w 8300530"/>
              <a:gd name="connsiteY5" fmla="*/ 0 h 6858000"/>
              <a:gd name="connsiteX0" fmla="*/ 0 w 8300530"/>
              <a:gd name="connsiteY0" fmla="*/ 8792 h 6866792"/>
              <a:gd name="connsiteX1" fmla="*/ 7649876 w 8300530"/>
              <a:gd name="connsiteY1" fmla="*/ 0 h 6866792"/>
              <a:gd name="connsiteX2" fmla="*/ 8300530 w 8300530"/>
              <a:gd name="connsiteY2" fmla="*/ 1151815 h 6866792"/>
              <a:gd name="connsiteX3" fmla="*/ 8300530 w 8300530"/>
              <a:gd name="connsiteY3" fmla="*/ 6866792 h 6866792"/>
              <a:gd name="connsiteX4" fmla="*/ 0 w 8300530"/>
              <a:gd name="connsiteY4" fmla="*/ 6866792 h 6866792"/>
              <a:gd name="connsiteX5" fmla="*/ 0 w 8300530"/>
              <a:gd name="connsiteY5" fmla="*/ 8792 h 6866792"/>
              <a:gd name="connsiteX0" fmla="*/ 0 w 8309323"/>
              <a:gd name="connsiteY0" fmla="*/ 8792 h 6866792"/>
              <a:gd name="connsiteX1" fmla="*/ 7649876 w 8309323"/>
              <a:gd name="connsiteY1" fmla="*/ 0 h 6866792"/>
              <a:gd name="connsiteX2" fmla="*/ 8309323 w 8309323"/>
              <a:gd name="connsiteY2" fmla="*/ 633068 h 6866792"/>
              <a:gd name="connsiteX3" fmla="*/ 8300530 w 8309323"/>
              <a:gd name="connsiteY3" fmla="*/ 6866792 h 6866792"/>
              <a:gd name="connsiteX4" fmla="*/ 0 w 8309323"/>
              <a:gd name="connsiteY4" fmla="*/ 6866792 h 6866792"/>
              <a:gd name="connsiteX5" fmla="*/ 0 w 8309323"/>
              <a:gd name="connsiteY5" fmla="*/ 8792 h 6866792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406037 w 8406037"/>
              <a:gd name="connsiteY3" fmla="*/ 6875584 h 6875584"/>
              <a:gd name="connsiteX4" fmla="*/ 0 w 8406037"/>
              <a:gd name="connsiteY4" fmla="*/ 6866792 h 6875584"/>
              <a:gd name="connsiteX5" fmla="*/ 0 w 8406037"/>
              <a:gd name="connsiteY5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342600 w 8406037"/>
              <a:gd name="connsiteY3" fmla="*/ 3402623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6636893 w 8406037"/>
              <a:gd name="connsiteY3" fmla="*/ 3420208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604046 w 8406037"/>
              <a:gd name="connsiteY3" fmla="*/ 4440116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779893 w 8406037"/>
              <a:gd name="connsiteY3" fmla="*/ 3446585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089515 w 8406037"/>
              <a:gd name="connsiteY2" fmla="*/ 720991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230192 w 8406037"/>
              <a:gd name="connsiteY2" fmla="*/ 615483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6037" h="6875584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latin typeface="Jost" pitchFamily="2" charset="-52"/>
            </a:endParaRPr>
          </a:p>
        </p:txBody>
      </p:sp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07686240"/>
              </p:ext>
            </p:extLst>
          </p:nvPr>
        </p:nvGraphicFramePr>
        <p:xfrm>
          <a:off x="0" y="0"/>
          <a:ext cx="12179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" name="Image" r:id="rId4" imgW="24380640" imgH="13714200" progId="Photoshop.Image.18">
                  <p:embed/>
                </p:oleObj>
              </mc:Choice>
              <mc:Fallback>
                <p:oleObj name="Image" r:id="rId4" imgW="24380640" imgH="13714200" progId="Photoshop.Image.18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793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6324133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338260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66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главление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затемнение">
            <a:extLst>
              <a:ext uri="{FF2B5EF4-FFF2-40B4-BE49-F238E27FC236}">
                <a16:creationId xmlns:a16="http://schemas.microsoft.com/office/drawing/2014/main" id="{44EBE17D-A424-4904-BF54-6C90A8E5A0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sp>
        <p:nvSpPr>
          <p:cNvPr id="9" name="Прямоугольник: один усеченный угол 1">
            <a:extLst>
              <a:ext uri="{FF2B5EF4-FFF2-40B4-BE49-F238E27FC236}">
                <a16:creationId xmlns:a16="http://schemas.microsoft.com/office/drawing/2014/main" id="{4EC1985C-0DDD-4B47-808F-60F7ADC1F80B}"/>
              </a:ext>
            </a:extLst>
          </p:cNvPr>
          <p:cNvSpPr/>
          <p:nvPr userDrawn="1"/>
        </p:nvSpPr>
        <p:spPr>
          <a:xfrm>
            <a:off x="-215931" y="0"/>
            <a:ext cx="8406037" cy="6875584"/>
          </a:xfrm>
          <a:custGeom>
            <a:avLst/>
            <a:gdLst>
              <a:gd name="connsiteX0" fmla="*/ 0 w 8300530"/>
              <a:gd name="connsiteY0" fmla="*/ 0 h 6858000"/>
              <a:gd name="connsiteX1" fmla="*/ 7157507 w 8300530"/>
              <a:gd name="connsiteY1" fmla="*/ 0 h 6858000"/>
              <a:gd name="connsiteX2" fmla="*/ 8300530 w 8300530"/>
              <a:gd name="connsiteY2" fmla="*/ 1143023 h 6858000"/>
              <a:gd name="connsiteX3" fmla="*/ 8300530 w 8300530"/>
              <a:gd name="connsiteY3" fmla="*/ 6858000 h 6858000"/>
              <a:gd name="connsiteX4" fmla="*/ 0 w 8300530"/>
              <a:gd name="connsiteY4" fmla="*/ 6858000 h 6858000"/>
              <a:gd name="connsiteX5" fmla="*/ 0 w 8300530"/>
              <a:gd name="connsiteY5" fmla="*/ 0 h 6858000"/>
              <a:gd name="connsiteX0" fmla="*/ 0 w 8300530"/>
              <a:gd name="connsiteY0" fmla="*/ 8792 h 6866792"/>
              <a:gd name="connsiteX1" fmla="*/ 7649876 w 8300530"/>
              <a:gd name="connsiteY1" fmla="*/ 0 h 6866792"/>
              <a:gd name="connsiteX2" fmla="*/ 8300530 w 8300530"/>
              <a:gd name="connsiteY2" fmla="*/ 1151815 h 6866792"/>
              <a:gd name="connsiteX3" fmla="*/ 8300530 w 8300530"/>
              <a:gd name="connsiteY3" fmla="*/ 6866792 h 6866792"/>
              <a:gd name="connsiteX4" fmla="*/ 0 w 8300530"/>
              <a:gd name="connsiteY4" fmla="*/ 6866792 h 6866792"/>
              <a:gd name="connsiteX5" fmla="*/ 0 w 8300530"/>
              <a:gd name="connsiteY5" fmla="*/ 8792 h 6866792"/>
              <a:gd name="connsiteX0" fmla="*/ 0 w 8309323"/>
              <a:gd name="connsiteY0" fmla="*/ 8792 h 6866792"/>
              <a:gd name="connsiteX1" fmla="*/ 7649876 w 8309323"/>
              <a:gd name="connsiteY1" fmla="*/ 0 h 6866792"/>
              <a:gd name="connsiteX2" fmla="*/ 8309323 w 8309323"/>
              <a:gd name="connsiteY2" fmla="*/ 633068 h 6866792"/>
              <a:gd name="connsiteX3" fmla="*/ 8300530 w 8309323"/>
              <a:gd name="connsiteY3" fmla="*/ 6866792 h 6866792"/>
              <a:gd name="connsiteX4" fmla="*/ 0 w 8309323"/>
              <a:gd name="connsiteY4" fmla="*/ 6866792 h 6866792"/>
              <a:gd name="connsiteX5" fmla="*/ 0 w 8309323"/>
              <a:gd name="connsiteY5" fmla="*/ 8792 h 6866792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406037 w 8406037"/>
              <a:gd name="connsiteY3" fmla="*/ 6875584 h 6875584"/>
              <a:gd name="connsiteX4" fmla="*/ 0 w 8406037"/>
              <a:gd name="connsiteY4" fmla="*/ 6866792 h 6875584"/>
              <a:gd name="connsiteX5" fmla="*/ 0 w 8406037"/>
              <a:gd name="connsiteY5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342600 w 8406037"/>
              <a:gd name="connsiteY3" fmla="*/ 3402623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6636893 w 8406037"/>
              <a:gd name="connsiteY3" fmla="*/ 3420208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604046 w 8406037"/>
              <a:gd name="connsiteY3" fmla="*/ 4440116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779893 w 8406037"/>
              <a:gd name="connsiteY3" fmla="*/ 3446585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089515 w 8406037"/>
              <a:gd name="connsiteY2" fmla="*/ 720991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230192 w 8406037"/>
              <a:gd name="connsiteY2" fmla="*/ 615483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6037" h="6875584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latin typeface="Jost" pitchFamily="2" charset="-52"/>
            </a:endParaRPr>
          </a:p>
        </p:txBody>
      </p:sp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73512961"/>
              </p:ext>
            </p:extLst>
          </p:nvPr>
        </p:nvGraphicFramePr>
        <p:xfrm>
          <a:off x="0" y="0"/>
          <a:ext cx="12179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Image" r:id="rId4" imgW="24380640" imgH="13714200" progId="Photoshop.Image.18">
                  <p:embed/>
                </p:oleObj>
              </mc:Choice>
              <mc:Fallback>
                <p:oleObj name="Image" r:id="rId4" imgW="24380640" imgH="13714200" progId="Photoshop.Image.18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793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6324133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11111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338260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rgbClr val="11111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13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1">
            <a:extLst>
              <a:ext uri="{FF2B5EF4-FFF2-40B4-BE49-F238E27FC236}">
                <a16:creationId xmlns:a16="http://schemas.microsoft.com/office/drawing/2014/main" id="{4EC1985C-0DDD-4B47-808F-60F7ADC1F80B}"/>
              </a:ext>
            </a:extLst>
          </p:cNvPr>
          <p:cNvSpPr/>
          <p:nvPr userDrawn="1"/>
        </p:nvSpPr>
        <p:spPr>
          <a:xfrm>
            <a:off x="-215931" y="0"/>
            <a:ext cx="8406037" cy="6875584"/>
          </a:xfrm>
          <a:custGeom>
            <a:avLst/>
            <a:gdLst>
              <a:gd name="connsiteX0" fmla="*/ 0 w 8300530"/>
              <a:gd name="connsiteY0" fmla="*/ 0 h 6858000"/>
              <a:gd name="connsiteX1" fmla="*/ 7157507 w 8300530"/>
              <a:gd name="connsiteY1" fmla="*/ 0 h 6858000"/>
              <a:gd name="connsiteX2" fmla="*/ 8300530 w 8300530"/>
              <a:gd name="connsiteY2" fmla="*/ 1143023 h 6858000"/>
              <a:gd name="connsiteX3" fmla="*/ 8300530 w 8300530"/>
              <a:gd name="connsiteY3" fmla="*/ 6858000 h 6858000"/>
              <a:gd name="connsiteX4" fmla="*/ 0 w 8300530"/>
              <a:gd name="connsiteY4" fmla="*/ 6858000 h 6858000"/>
              <a:gd name="connsiteX5" fmla="*/ 0 w 8300530"/>
              <a:gd name="connsiteY5" fmla="*/ 0 h 6858000"/>
              <a:gd name="connsiteX0" fmla="*/ 0 w 8300530"/>
              <a:gd name="connsiteY0" fmla="*/ 8792 h 6866792"/>
              <a:gd name="connsiteX1" fmla="*/ 7649876 w 8300530"/>
              <a:gd name="connsiteY1" fmla="*/ 0 h 6866792"/>
              <a:gd name="connsiteX2" fmla="*/ 8300530 w 8300530"/>
              <a:gd name="connsiteY2" fmla="*/ 1151815 h 6866792"/>
              <a:gd name="connsiteX3" fmla="*/ 8300530 w 8300530"/>
              <a:gd name="connsiteY3" fmla="*/ 6866792 h 6866792"/>
              <a:gd name="connsiteX4" fmla="*/ 0 w 8300530"/>
              <a:gd name="connsiteY4" fmla="*/ 6866792 h 6866792"/>
              <a:gd name="connsiteX5" fmla="*/ 0 w 8300530"/>
              <a:gd name="connsiteY5" fmla="*/ 8792 h 6866792"/>
              <a:gd name="connsiteX0" fmla="*/ 0 w 8309323"/>
              <a:gd name="connsiteY0" fmla="*/ 8792 h 6866792"/>
              <a:gd name="connsiteX1" fmla="*/ 7649876 w 8309323"/>
              <a:gd name="connsiteY1" fmla="*/ 0 h 6866792"/>
              <a:gd name="connsiteX2" fmla="*/ 8309323 w 8309323"/>
              <a:gd name="connsiteY2" fmla="*/ 633068 h 6866792"/>
              <a:gd name="connsiteX3" fmla="*/ 8300530 w 8309323"/>
              <a:gd name="connsiteY3" fmla="*/ 6866792 h 6866792"/>
              <a:gd name="connsiteX4" fmla="*/ 0 w 8309323"/>
              <a:gd name="connsiteY4" fmla="*/ 6866792 h 6866792"/>
              <a:gd name="connsiteX5" fmla="*/ 0 w 8309323"/>
              <a:gd name="connsiteY5" fmla="*/ 8792 h 6866792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406037 w 8406037"/>
              <a:gd name="connsiteY3" fmla="*/ 6875584 h 6875584"/>
              <a:gd name="connsiteX4" fmla="*/ 0 w 8406037"/>
              <a:gd name="connsiteY4" fmla="*/ 6866792 h 6875584"/>
              <a:gd name="connsiteX5" fmla="*/ 0 w 8406037"/>
              <a:gd name="connsiteY5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342600 w 8406037"/>
              <a:gd name="connsiteY3" fmla="*/ 3402623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6636893 w 8406037"/>
              <a:gd name="connsiteY3" fmla="*/ 3420208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604046 w 8406037"/>
              <a:gd name="connsiteY3" fmla="*/ 4440116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779893 w 8406037"/>
              <a:gd name="connsiteY3" fmla="*/ 3446585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089515 w 8406037"/>
              <a:gd name="connsiteY2" fmla="*/ 720991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230192 w 8406037"/>
              <a:gd name="connsiteY2" fmla="*/ 615483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6037" h="6875584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latin typeface="Jost" pitchFamily="2" charset="-52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6265709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6265708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81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затемнение">
            <a:extLst>
              <a:ext uri="{FF2B5EF4-FFF2-40B4-BE49-F238E27FC236}">
                <a16:creationId xmlns:a16="http://schemas.microsoft.com/office/drawing/2014/main" id="{1A66F00B-3FF0-4CAF-8775-187CEF203FBD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sp>
        <p:nvSpPr>
          <p:cNvPr id="3" name="Прямоугольник: один усеченный угол 1">
            <a:extLst>
              <a:ext uri="{FF2B5EF4-FFF2-40B4-BE49-F238E27FC236}">
                <a16:creationId xmlns:a16="http://schemas.microsoft.com/office/drawing/2014/main" id="{4EC1985C-0DDD-4B47-808F-60F7ADC1F80B}"/>
              </a:ext>
            </a:extLst>
          </p:cNvPr>
          <p:cNvSpPr/>
          <p:nvPr userDrawn="1"/>
        </p:nvSpPr>
        <p:spPr>
          <a:xfrm>
            <a:off x="-215931" y="0"/>
            <a:ext cx="8406037" cy="6875584"/>
          </a:xfrm>
          <a:custGeom>
            <a:avLst/>
            <a:gdLst>
              <a:gd name="connsiteX0" fmla="*/ 0 w 8300530"/>
              <a:gd name="connsiteY0" fmla="*/ 0 h 6858000"/>
              <a:gd name="connsiteX1" fmla="*/ 7157507 w 8300530"/>
              <a:gd name="connsiteY1" fmla="*/ 0 h 6858000"/>
              <a:gd name="connsiteX2" fmla="*/ 8300530 w 8300530"/>
              <a:gd name="connsiteY2" fmla="*/ 1143023 h 6858000"/>
              <a:gd name="connsiteX3" fmla="*/ 8300530 w 8300530"/>
              <a:gd name="connsiteY3" fmla="*/ 6858000 h 6858000"/>
              <a:gd name="connsiteX4" fmla="*/ 0 w 8300530"/>
              <a:gd name="connsiteY4" fmla="*/ 6858000 h 6858000"/>
              <a:gd name="connsiteX5" fmla="*/ 0 w 8300530"/>
              <a:gd name="connsiteY5" fmla="*/ 0 h 6858000"/>
              <a:gd name="connsiteX0" fmla="*/ 0 w 8300530"/>
              <a:gd name="connsiteY0" fmla="*/ 8792 h 6866792"/>
              <a:gd name="connsiteX1" fmla="*/ 7649876 w 8300530"/>
              <a:gd name="connsiteY1" fmla="*/ 0 h 6866792"/>
              <a:gd name="connsiteX2" fmla="*/ 8300530 w 8300530"/>
              <a:gd name="connsiteY2" fmla="*/ 1151815 h 6866792"/>
              <a:gd name="connsiteX3" fmla="*/ 8300530 w 8300530"/>
              <a:gd name="connsiteY3" fmla="*/ 6866792 h 6866792"/>
              <a:gd name="connsiteX4" fmla="*/ 0 w 8300530"/>
              <a:gd name="connsiteY4" fmla="*/ 6866792 h 6866792"/>
              <a:gd name="connsiteX5" fmla="*/ 0 w 8300530"/>
              <a:gd name="connsiteY5" fmla="*/ 8792 h 6866792"/>
              <a:gd name="connsiteX0" fmla="*/ 0 w 8309323"/>
              <a:gd name="connsiteY0" fmla="*/ 8792 h 6866792"/>
              <a:gd name="connsiteX1" fmla="*/ 7649876 w 8309323"/>
              <a:gd name="connsiteY1" fmla="*/ 0 h 6866792"/>
              <a:gd name="connsiteX2" fmla="*/ 8309323 w 8309323"/>
              <a:gd name="connsiteY2" fmla="*/ 633068 h 6866792"/>
              <a:gd name="connsiteX3" fmla="*/ 8300530 w 8309323"/>
              <a:gd name="connsiteY3" fmla="*/ 6866792 h 6866792"/>
              <a:gd name="connsiteX4" fmla="*/ 0 w 8309323"/>
              <a:gd name="connsiteY4" fmla="*/ 6866792 h 6866792"/>
              <a:gd name="connsiteX5" fmla="*/ 0 w 8309323"/>
              <a:gd name="connsiteY5" fmla="*/ 8792 h 6866792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406037 w 8406037"/>
              <a:gd name="connsiteY3" fmla="*/ 6875584 h 6875584"/>
              <a:gd name="connsiteX4" fmla="*/ 0 w 8406037"/>
              <a:gd name="connsiteY4" fmla="*/ 6866792 h 6875584"/>
              <a:gd name="connsiteX5" fmla="*/ 0 w 8406037"/>
              <a:gd name="connsiteY5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342600 w 8406037"/>
              <a:gd name="connsiteY3" fmla="*/ 3402623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6636893 w 8406037"/>
              <a:gd name="connsiteY3" fmla="*/ 3420208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604046 w 8406037"/>
              <a:gd name="connsiteY3" fmla="*/ 4440116 h 6875584"/>
              <a:gd name="connsiteX4" fmla="*/ 8406037 w 8406037"/>
              <a:gd name="connsiteY4" fmla="*/ 6875584 h 6875584"/>
              <a:gd name="connsiteX5" fmla="*/ 0 w 8406037"/>
              <a:gd name="connsiteY5" fmla="*/ 6866792 h 6875584"/>
              <a:gd name="connsiteX6" fmla="*/ 0 w 8406037"/>
              <a:gd name="connsiteY6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7779893 w 8406037"/>
              <a:gd name="connsiteY3" fmla="*/ 3446585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309323 w 8406037"/>
              <a:gd name="connsiteY2" fmla="*/ 633068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089515 w 8406037"/>
              <a:gd name="connsiteY2" fmla="*/ 720991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  <a:gd name="connsiteX0" fmla="*/ 0 w 8406037"/>
              <a:gd name="connsiteY0" fmla="*/ 8792 h 6875584"/>
              <a:gd name="connsiteX1" fmla="*/ 7649876 w 8406037"/>
              <a:gd name="connsiteY1" fmla="*/ 0 h 6875584"/>
              <a:gd name="connsiteX2" fmla="*/ 8230192 w 8406037"/>
              <a:gd name="connsiteY2" fmla="*/ 615483 h 6875584"/>
              <a:gd name="connsiteX3" fmla="*/ 8228301 w 8406037"/>
              <a:gd name="connsiteY3" fmla="*/ 3798278 h 6875584"/>
              <a:gd name="connsiteX4" fmla="*/ 7604046 w 8406037"/>
              <a:gd name="connsiteY4" fmla="*/ 4440116 h 6875584"/>
              <a:gd name="connsiteX5" fmla="*/ 8406037 w 8406037"/>
              <a:gd name="connsiteY5" fmla="*/ 6875584 h 6875584"/>
              <a:gd name="connsiteX6" fmla="*/ 0 w 8406037"/>
              <a:gd name="connsiteY6" fmla="*/ 6866792 h 6875584"/>
              <a:gd name="connsiteX7" fmla="*/ 0 w 8406037"/>
              <a:gd name="connsiteY7" fmla="*/ 8792 h 687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06037" h="6875584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latin typeface="Jost" pitchFamily="2" charset="-52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6265709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rgbClr val="121110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6265708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121110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7270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2509785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место под диаграмму"/>
          <p:cNvSpPr>
            <a:spLocks noGrp="1"/>
          </p:cNvSpPr>
          <p:nvPr>
            <p:ph type="chart" sz="quarter" idx="10"/>
          </p:nvPr>
        </p:nvSpPr>
        <p:spPr>
          <a:xfrm>
            <a:off x="4772026" y="457200"/>
            <a:ext cx="6773863" cy="4711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1"/>
          </p:nvPr>
        </p:nvSpPr>
        <p:spPr>
          <a:xfrm>
            <a:off x="4772025" y="5549900"/>
            <a:ext cx="6773863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7971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F9F616-BCD3-42AA-9DF9-00111F602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rgbClr val="121110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2509785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121110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место под диаграмму"/>
          <p:cNvSpPr>
            <a:spLocks noGrp="1"/>
          </p:cNvSpPr>
          <p:nvPr>
            <p:ph type="chart" sz="quarter" idx="10"/>
          </p:nvPr>
        </p:nvSpPr>
        <p:spPr>
          <a:xfrm>
            <a:off x="4772026" y="457200"/>
            <a:ext cx="6773863" cy="4711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1"/>
          </p:nvPr>
        </p:nvSpPr>
        <p:spPr>
          <a:xfrm>
            <a:off x="4772025" y="5549900"/>
            <a:ext cx="6773863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2042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2509785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Объект 5"/>
          <p:cNvSpPr>
            <a:spLocks noGrp="1"/>
          </p:cNvSpPr>
          <p:nvPr>
            <p:ph sz="quarter" idx="10" hasCustomPrompt="1"/>
          </p:nvPr>
        </p:nvSpPr>
        <p:spPr>
          <a:xfrm>
            <a:off x="4838700" y="571500"/>
            <a:ext cx="1879600" cy="1739900"/>
          </a:xfrm>
        </p:spPr>
        <p:txBody>
          <a:bodyPr>
            <a:normAutofit/>
          </a:bodyPr>
          <a:lstStyle>
            <a:lvl1pPr>
              <a:defRPr sz="1600" baseline="0">
                <a:latin typeface="Jost" pitchFamily="2" charset="-52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4" name="Объект 5"/>
          <p:cNvSpPr>
            <a:spLocks noGrp="1"/>
          </p:cNvSpPr>
          <p:nvPr>
            <p:ph sz="quarter" idx="11"/>
          </p:nvPr>
        </p:nvSpPr>
        <p:spPr>
          <a:xfrm>
            <a:off x="7061200" y="571500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Объект 5"/>
          <p:cNvSpPr>
            <a:spLocks noGrp="1"/>
          </p:cNvSpPr>
          <p:nvPr>
            <p:ph sz="quarter" idx="12"/>
          </p:nvPr>
        </p:nvSpPr>
        <p:spPr>
          <a:xfrm>
            <a:off x="4838700" y="2566988"/>
            <a:ext cx="1879600" cy="17399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Объект 5"/>
          <p:cNvSpPr>
            <a:spLocks noGrp="1"/>
          </p:cNvSpPr>
          <p:nvPr>
            <p:ph sz="quarter" idx="13"/>
          </p:nvPr>
        </p:nvSpPr>
        <p:spPr>
          <a:xfrm>
            <a:off x="7061200" y="2566988"/>
            <a:ext cx="1879600" cy="17399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5"/>
          <p:cNvSpPr>
            <a:spLocks noGrp="1"/>
          </p:cNvSpPr>
          <p:nvPr>
            <p:ph sz="quarter" idx="14"/>
          </p:nvPr>
        </p:nvSpPr>
        <p:spPr>
          <a:xfrm>
            <a:off x="48387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Объект 5"/>
          <p:cNvSpPr>
            <a:spLocks noGrp="1"/>
          </p:cNvSpPr>
          <p:nvPr>
            <p:ph sz="quarter" idx="15"/>
          </p:nvPr>
        </p:nvSpPr>
        <p:spPr>
          <a:xfrm>
            <a:off x="70612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Объект 5"/>
          <p:cNvSpPr>
            <a:spLocks noGrp="1"/>
          </p:cNvSpPr>
          <p:nvPr>
            <p:ph sz="quarter" idx="16"/>
          </p:nvPr>
        </p:nvSpPr>
        <p:spPr>
          <a:xfrm>
            <a:off x="9283700" y="571500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5"/>
          <p:cNvSpPr>
            <a:spLocks noGrp="1"/>
          </p:cNvSpPr>
          <p:nvPr>
            <p:ph sz="quarter" idx="17"/>
          </p:nvPr>
        </p:nvSpPr>
        <p:spPr>
          <a:xfrm>
            <a:off x="9283700" y="2566988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Объект 5"/>
          <p:cNvSpPr>
            <a:spLocks noGrp="1"/>
          </p:cNvSpPr>
          <p:nvPr>
            <p:ph sz="quarter" idx="18"/>
          </p:nvPr>
        </p:nvSpPr>
        <p:spPr>
          <a:xfrm>
            <a:off x="9283700" y="4562476"/>
            <a:ext cx="1879600" cy="17399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2" name="палитр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2025" y="6985001"/>
            <a:ext cx="71723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33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40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211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266710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tx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5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84687122"/>
              </p:ext>
            </p:extLst>
          </p:nvPr>
        </p:nvGraphicFramePr>
        <p:xfrm>
          <a:off x="0" y="0"/>
          <a:ext cx="12179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Image" r:id="rId3" imgW="24380640" imgH="13714200" progId="Photoshop.Image.18">
                  <p:embed/>
                </p:oleObj>
              </mc:Choice>
              <mc:Fallback>
                <p:oleObj name="Image" r:id="rId3" imgW="24380640" imgH="137142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793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черная плашка"/>
          <p:cNvSpPr/>
          <p:nvPr userDrawn="1"/>
        </p:nvSpPr>
        <p:spPr>
          <a:xfrm rot="10800000" flipH="1">
            <a:off x="-59375" y="0"/>
            <a:ext cx="8065642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3976577 w 8044377"/>
              <a:gd name="connsiteY0" fmla="*/ 0 h 6858000"/>
              <a:gd name="connsiteX1" fmla="*/ 7442606 w 8044377"/>
              <a:gd name="connsiteY1" fmla="*/ 0 h 6858000"/>
              <a:gd name="connsiteX2" fmla="*/ 8044377 w 8044377"/>
              <a:gd name="connsiteY2" fmla="*/ 608121 h 6858000"/>
              <a:gd name="connsiteX3" fmla="*/ 8044377 w 8044377"/>
              <a:gd name="connsiteY3" fmla="*/ 6858000 h 6858000"/>
              <a:gd name="connsiteX4" fmla="*/ 0 w 8044377"/>
              <a:gd name="connsiteY4" fmla="*/ 6858000 h 6858000"/>
              <a:gd name="connsiteX5" fmla="*/ 3976577 w 8044377"/>
              <a:gd name="connsiteY5" fmla="*/ 0 h 6858000"/>
              <a:gd name="connsiteX0" fmla="*/ 0 w 8065642"/>
              <a:gd name="connsiteY0" fmla="*/ 0 h 6858000"/>
              <a:gd name="connsiteX1" fmla="*/ 7463871 w 8065642"/>
              <a:gd name="connsiteY1" fmla="*/ 0 h 6858000"/>
              <a:gd name="connsiteX2" fmla="*/ 8065642 w 8065642"/>
              <a:gd name="connsiteY2" fmla="*/ 608121 h 6858000"/>
              <a:gd name="connsiteX3" fmla="*/ 8065642 w 8065642"/>
              <a:gd name="connsiteY3" fmla="*/ 6858000 h 6858000"/>
              <a:gd name="connsiteX4" fmla="*/ 21265 w 8065642"/>
              <a:gd name="connsiteY4" fmla="*/ 6858000 h 6858000"/>
              <a:gd name="connsiteX5" fmla="*/ 0 w 80656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5642" h="6858000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Jost" pitchFamily="2" charset="-52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C7444F3-C117-4384-90D8-512B958862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00063"/>
            <a:ext cx="7056438" cy="1947022"/>
          </a:xfrm>
        </p:spPr>
        <p:txBody>
          <a:bodyPr>
            <a:noAutofit/>
          </a:bodyPr>
          <a:lstStyle>
            <a:lvl1pPr marL="0" indent="0" algn="r">
              <a:buNone/>
              <a:defRPr b="1">
                <a:solidFill>
                  <a:schemeClr val="bg1"/>
                </a:solidFill>
                <a:latin typeface="Jost" pitchFamily="2" charset="-52"/>
              </a:defRPr>
            </a:lvl1pPr>
            <a:lvl2pPr algn="r">
              <a:defRPr>
                <a:solidFill>
                  <a:schemeClr val="bg1"/>
                </a:solidFill>
                <a:latin typeface="+mj-lt"/>
              </a:defRPr>
            </a:lvl2pPr>
            <a:lvl3pPr algn="r">
              <a:defRPr>
                <a:solidFill>
                  <a:schemeClr val="bg1"/>
                </a:solidFill>
                <a:latin typeface="+mj-lt"/>
              </a:defRPr>
            </a:lvl3pPr>
            <a:lvl4pPr algn="r">
              <a:defRPr>
                <a:solidFill>
                  <a:schemeClr val="bg1"/>
                </a:solidFill>
                <a:latin typeface="+mj-lt"/>
              </a:defRPr>
            </a:lvl4pPr>
            <a:lvl5pPr algn="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ТЕКСТ1</a:t>
            </a:r>
          </a:p>
          <a:p>
            <a:pPr lvl="0"/>
            <a:r>
              <a:rPr lang="ru-RU" dirty="0"/>
              <a:t>ТЕКСТ2</a:t>
            </a:r>
          </a:p>
          <a:p>
            <a:pPr lvl="0"/>
            <a:r>
              <a:rPr lang="ru-RU" dirty="0"/>
              <a:t>ТЕКСТ3</a:t>
            </a:r>
          </a:p>
          <a:p>
            <a:pPr lvl="0"/>
            <a:r>
              <a:rPr lang="ru-RU" dirty="0"/>
              <a:t>ТЕКСТ4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3DB05C3F-6E1D-4DB9-B064-6DFB89E32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92656" y="500063"/>
            <a:ext cx="3311969" cy="1947022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tx1"/>
                </a:solidFill>
                <a:latin typeface="Jost" pitchFamily="2" charset="-52"/>
              </a:defRPr>
            </a:lvl1pPr>
            <a:lvl2pPr algn="r">
              <a:defRPr>
                <a:solidFill>
                  <a:schemeClr val="bg1"/>
                </a:solidFill>
                <a:latin typeface="+mj-lt"/>
              </a:defRPr>
            </a:lvl2pPr>
            <a:lvl3pPr algn="r">
              <a:defRPr>
                <a:solidFill>
                  <a:schemeClr val="bg1"/>
                </a:solidFill>
                <a:latin typeface="+mj-lt"/>
              </a:defRPr>
            </a:lvl3pPr>
            <a:lvl4pPr algn="r">
              <a:defRPr>
                <a:solidFill>
                  <a:schemeClr val="bg1"/>
                </a:solidFill>
                <a:latin typeface="+mj-lt"/>
              </a:defRPr>
            </a:lvl4pPr>
            <a:lvl5pPr algn="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22E5F624-A152-4ADA-853C-A00613CF8A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4686300"/>
            <a:ext cx="7056438" cy="1499627"/>
          </a:xfrm>
        </p:spPr>
        <p:txBody>
          <a:bodyPr>
            <a:noAutofit/>
          </a:bodyPr>
          <a:lstStyle>
            <a:lvl1pPr marL="0" indent="0" algn="r">
              <a:buNone/>
              <a:defRPr b="1">
                <a:solidFill>
                  <a:schemeClr val="bg1"/>
                </a:solidFill>
                <a:latin typeface="Jost" pitchFamily="2" charset="-52"/>
              </a:defRPr>
            </a:lvl1pPr>
            <a:lvl2pPr algn="r">
              <a:defRPr>
                <a:solidFill>
                  <a:schemeClr val="bg1"/>
                </a:solidFill>
                <a:latin typeface="+mj-lt"/>
              </a:defRPr>
            </a:lvl2pPr>
            <a:lvl3pPr algn="r">
              <a:defRPr>
                <a:solidFill>
                  <a:schemeClr val="bg1"/>
                </a:solidFill>
                <a:latin typeface="+mj-lt"/>
              </a:defRPr>
            </a:lvl3pPr>
            <a:lvl4pPr algn="r">
              <a:defRPr>
                <a:solidFill>
                  <a:schemeClr val="bg1"/>
                </a:solidFill>
                <a:latin typeface="+mj-lt"/>
              </a:defRPr>
            </a:lvl4pPr>
            <a:lvl5pPr algn="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ТЕКСТ10</a:t>
            </a:r>
          </a:p>
          <a:p>
            <a:pPr lvl="0"/>
            <a:r>
              <a:rPr lang="ru-RU" dirty="0"/>
              <a:t>ТЕКСТ11</a:t>
            </a:r>
          </a:p>
          <a:p>
            <a:pPr lvl="0"/>
            <a:r>
              <a:rPr lang="ru-RU" dirty="0"/>
              <a:t>ТЕКСТ12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11A7C711-96AD-402E-9534-9B4F76794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31188" y="4686301"/>
            <a:ext cx="3311969" cy="1409700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tx1"/>
                </a:solidFill>
                <a:latin typeface="Jost" pitchFamily="2" charset="-52"/>
              </a:defRPr>
            </a:lvl1pPr>
            <a:lvl2pPr algn="r">
              <a:defRPr>
                <a:solidFill>
                  <a:schemeClr val="bg1"/>
                </a:solidFill>
                <a:latin typeface="+mj-lt"/>
              </a:defRPr>
            </a:lvl2pPr>
            <a:lvl3pPr algn="r">
              <a:defRPr>
                <a:solidFill>
                  <a:schemeClr val="bg1"/>
                </a:solidFill>
                <a:latin typeface="+mj-lt"/>
              </a:defRPr>
            </a:lvl3pPr>
            <a:lvl4pPr algn="r">
              <a:defRPr>
                <a:solidFill>
                  <a:schemeClr val="bg1"/>
                </a:solidFill>
                <a:latin typeface="+mj-lt"/>
              </a:defRPr>
            </a:lvl4pPr>
            <a:lvl5pPr algn="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10</a:t>
            </a:r>
          </a:p>
          <a:p>
            <a:pPr lvl="0"/>
            <a:r>
              <a:rPr lang="ru-RU" dirty="0"/>
              <a:t>11</a:t>
            </a:r>
          </a:p>
          <a:p>
            <a:pPr lvl="0"/>
            <a:r>
              <a:rPr lang="ru-RU" dirty="0"/>
              <a:t>12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EEC617D4-6C25-4461-895F-1D3E3C5EA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81008"/>
            <a:ext cx="7056438" cy="1729908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Jost" pitchFamily="2" charset="-52"/>
              </a:defRPr>
            </a:lvl1pPr>
            <a:lvl2pPr algn="r">
              <a:defRPr>
                <a:solidFill>
                  <a:schemeClr val="bg1"/>
                </a:solidFill>
                <a:latin typeface="+mj-lt"/>
              </a:defRPr>
            </a:lvl2pPr>
            <a:lvl3pPr algn="r">
              <a:defRPr>
                <a:solidFill>
                  <a:schemeClr val="bg1"/>
                </a:solidFill>
                <a:latin typeface="+mj-lt"/>
              </a:defRPr>
            </a:lvl3pPr>
            <a:lvl4pPr algn="r">
              <a:defRPr>
                <a:solidFill>
                  <a:schemeClr val="bg1"/>
                </a:solidFill>
                <a:latin typeface="+mj-lt"/>
              </a:defRPr>
            </a:lvl4pPr>
            <a:lvl5pPr algn="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ТЕКСТ5</a:t>
            </a:r>
          </a:p>
          <a:p>
            <a:pPr lvl="0"/>
            <a:r>
              <a:rPr lang="ru-RU" dirty="0"/>
              <a:t>ТЕКСТ6</a:t>
            </a:r>
          </a:p>
          <a:p>
            <a:pPr lvl="0"/>
            <a:r>
              <a:rPr lang="ru-RU" dirty="0"/>
              <a:t>ТЕКСТ7</a:t>
            </a:r>
          </a:p>
          <a:p>
            <a:pPr lvl="0"/>
            <a:r>
              <a:rPr lang="ru-RU" dirty="0"/>
              <a:t>ТЕКСТ8</a:t>
            </a:r>
          </a:p>
          <a:p>
            <a:pPr lvl="0"/>
            <a:r>
              <a:rPr lang="ru-RU" dirty="0"/>
              <a:t>ТЕКСТ9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DA63EC9D-A620-440C-8C26-069F8F071E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1189" y="2681008"/>
            <a:ext cx="3311969" cy="1729908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Jost" pitchFamily="2" charset="-52"/>
              </a:defRPr>
            </a:lvl1pPr>
            <a:lvl2pPr algn="r">
              <a:defRPr>
                <a:solidFill>
                  <a:schemeClr val="bg1"/>
                </a:solidFill>
                <a:latin typeface="+mj-lt"/>
              </a:defRPr>
            </a:lvl2pPr>
            <a:lvl3pPr algn="r">
              <a:defRPr>
                <a:solidFill>
                  <a:schemeClr val="bg1"/>
                </a:solidFill>
                <a:latin typeface="+mj-lt"/>
              </a:defRPr>
            </a:lvl3pPr>
            <a:lvl4pPr algn="r">
              <a:defRPr>
                <a:solidFill>
                  <a:schemeClr val="bg1"/>
                </a:solidFill>
                <a:latin typeface="+mj-lt"/>
              </a:defRPr>
            </a:lvl4pPr>
            <a:lvl5pPr algn="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  <a:p>
            <a:pPr lvl="0"/>
            <a:r>
              <a:rPr lang="ru-RU" dirty="0"/>
              <a:t>7</a:t>
            </a:r>
          </a:p>
          <a:p>
            <a:pPr lvl="0"/>
            <a:r>
              <a:rPr lang="ru-RU" dirty="0"/>
              <a:t>8</a:t>
            </a:r>
          </a:p>
          <a:p>
            <a:pPr lvl="0"/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45025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+ паттерн">
    <p:bg>
      <p:bgPr>
        <a:blipFill dpi="0" rotWithShape="1">
          <a:blip r:embed="rId2">
            <a:alphaModFix amt="7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4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85824-E8E3-4234-A6B9-DD53DA9A7F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11228804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tx2"/>
                </a:solidFill>
                <a:latin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871A33E-6C73-4E78-9702-1DF83D632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4952290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место под диаграмму">
            <a:extLst>
              <a:ext uri="{FF2B5EF4-FFF2-40B4-BE49-F238E27FC236}">
                <a16:creationId xmlns:a16="http://schemas.microsoft.com/office/drawing/2014/main" id="{04D7F87F-9C8F-4BD1-82C3-0F500A298CB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868140" y="1809748"/>
            <a:ext cx="5677749" cy="3658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F9AD6CA9-6E68-4F16-A700-C92C93D46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8139" y="5750412"/>
            <a:ext cx="5677749" cy="497987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111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93BD8-1CB7-40FD-B661-21AACC528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11228804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F0B16C98-D4CF-4D16-B233-802E3E3DA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4952290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место под диаграмму">
            <a:extLst>
              <a:ext uri="{FF2B5EF4-FFF2-40B4-BE49-F238E27FC236}">
                <a16:creationId xmlns:a16="http://schemas.microsoft.com/office/drawing/2014/main" id="{A76280E4-4A87-4E46-A4F7-371DCD448E7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868140" y="1809748"/>
            <a:ext cx="5677749" cy="36588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28C3DDA0-8D04-4126-8664-AB043A905B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8139" y="5750412"/>
            <a:ext cx="5677749" cy="49798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7279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6F4AF-0468-4832-AEDF-766147D36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11228804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tx2"/>
                </a:solidFill>
                <a:latin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45F1187C-0795-494A-BD73-BDB0DE82B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4952290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место под диаграмму">
            <a:extLst>
              <a:ext uri="{FF2B5EF4-FFF2-40B4-BE49-F238E27FC236}">
                <a16:creationId xmlns:a16="http://schemas.microsoft.com/office/drawing/2014/main" id="{AE21CBD6-2D68-4D28-AAC0-8CCE08E1113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868140" y="1809748"/>
            <a:ext cx="5677749" cy="3658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63D88FC-B0F0-4E85-B12D-EA6182204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8139" y="5750412"/>
            <a:ext cx="5677749" cy="497987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3629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иаграмма">
  <p:cSld name="1_Диаграмма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/>
          <p:nvPr/>
        </p:nvSpPr>
        <p:spPr>
          <a:xfrm rot="10800000" flipH="1">
            <a:off x="1" y="0"/>
            <a:ext cx="4067800" cy="6858000"/>
          </a:xfrm>
          <a:custGeom>
            <a:avLst/>
            <a:gdLst/>
            <a:ahLst/>
            <a:cxnLst/>
            <a:rect l="l" t="t" r="r" b="b"/>
            <a:pathLst>
              <a:path w="4067800" h="6858000" extrusionOk="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587376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chart" idx="2"/>
          </p:nvPr>
        </p:nvSpPr>
        <p:spPr>
          <a:xfrm>
            <a:off x="4772026" y="457200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2025" y="6985001"/>
            <a:ext cx="7172325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>
            <a:spLocks noGrp="1"/>
          </p:cNvSpPr>
          <p:nvPr>
            <p:ph type="body" idx="3"/>
          </p:nvPr>
        </p:nvSpPr>
        <p:spPr>
          <a:xfrm>
            <a:off x="4772025" y="5549900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49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2_Пользовательский макет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1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587376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8" name="Google Shape;268;p41"/>
          <p:cNvSpPr>
            <a:spLocks noGrp="1"/>
          </p:cNvSpPr>
          <p:nvPr>
            <p:ph type="chart" idx="2"/>
          </p:nvPr>
        </p:nvSpPr>
        <p:spPr>
          <a:xfrm>
            <a:off x="4772026" y="457200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3"/>
          </p:nvPr>
        </p:nvSpPr>
        <p:spPr>
          <a:xfrm>
            <a:off x="4772025" y="5549900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07;p21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4772025" y="6985001"/>
            <a:ext cx="7172325" cy="158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87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_чер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затемнение" hidden="1"/>
          <p:cNvSpPr/>
          <p:nvPr userDrawn="1"/>
        </p:nvSpPr>
        <p:spPr>
          <a:xfrm>
            <a:off x="5308600" y="0"/>
            <a:ext cx="68834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4" name="плашка"/>
          <p:cNvSpPr/>
          <p:nvPr userDrawn="1"/>
        </p:nvSpPr>
        <p:spPr>
          <a:xfrm rot="10800000" flipH="1">
            <a:off x="-26025" y="0"/>
            <a:ext cx="8030200" cy="6901543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8030200"/>
              <a:gd name="connsiteY0" fmla="*/ 0 h 6877050"/>
              <a:gd name="connsiteX1" fmla="*/ 7428429 w 8030200"/>
              <a:gd name="connsiteY1" fmla="*/ 19050 h 6877050"/>
              <a:gd name="connsiteX2" fmla="*/ 8030200 w 8030200"/>
              <a:gd name="connsiteY2" fmla="*/ 627171 h 6877050"/>
              <a:gd name="connsiteX3" fmla="*/ 8030200 w 8030200"/>
              <a:gd name="connsiteY3" fmla="*/ 6877050 h 6877050"/>
              <a:gd name="connsiteX4" fmla="*/ 3962400 w 8030200"/>
              <a:gd name="connsiteY4" fmla="*/ 6877050 h 6877050"/>
              <a:gd name="connsiteX5" fmla="*/ 0 w 8030200"/>
              <a:gd name="connsiteY5" fmla="*/ 0 h 6877050"/>
              <a:gd name="connsiteX0" fmla="*/ 0 w 8030200"/>
              <a:gd name="connsiteY0" fmla="*/ 0 h 6877050"/>
              <a:gd name="connsiteX1" fmla="*/ 7428429 w 8030200"/>
              <a:gd name="connsiteY1" fmla="*/ 19050 h 6877050"/>
              <a:gd name="connsiteX2" fmla="*/ 8030200 w 8030200"/>
              <a:gd name="connsiteY2" fmla="*/ 627171 h 6877050"/>
              <a:gd name="connsiteX3" fmla="*/ 8030200 w 8030200"/>
              <a:gd name="connsiteY3" fmla="*/ 6877050 h 6877050"/>
              <a:gd name="connsiteX4" fmla="*/ 19050 w 8030200"/>
              <a:gd name="connsiteY4" fmla="*/ 6867525 h 6877050"/>
              <a:gd name="connsiteX5" fmla="*/ 0 w 8030200"/>
              <a:gd name="connsiteY5" fmla="*/ 0 h 6877050"/>
              <a:gd name="connsiteX0" fmla="*/ 0 w 8030200"/>
              <a:gd name="connsiteY0" fmla="*/ 0 h 6877050"/>
              <a:gd name="connsiteX1" fmla="*/ 7428429 w 8030200"/>
              <a:gd name="connsiteY1" fmla="*/ 19050 h 6877050"/>
              <a:gd name="connsiteX2" fmla="*/ 8030200 w 8030200"/>
              <a:gd name="connsiteY2" fmla="*/ 627171 h 6877050"/>
              <a:gd name="connsiteX3" fmla="*/ 8030200 w 8030200"/>
              <a:gd name="connsiteY3" fmla="*/ 6877050 h 6877050"/>
              <a:gd name="connsiteX4" fmla="*/ 19050 w 8030200"/>
              <a:gd name="connsiteY4" fmla="*/ 6877050 h 6877050"/>
              <a:gd name="connsiteX5" fmla="*/ 0 w 8030200"/>
              <a:gd name="connsiteY5" fmla="*/ 0 h 6877050"/>
              <a:gd name="connsiteX0" fmla="*/ 0 w 8030200"/>
              <a:gd name="connsiteY0" fmla="*/ 24493 h 6901543"/>
              <a:gd name="connsiteX1" fmla="*/ 7399401 w 8030200"/>
              <a:gd name="connsiteY1" fmla="*/ 0 h 6901543"/>
              <a:gd name="connsiteX2" fmla="*/ 8030200 w 8030200"/>
              <a:gd name="connsiteY2" fmla="*/ 651664 h 6901543"/>
              <a:gd name="connsiteX3" fmla="*/ 8030200 w 8030200"/>
              <a:gd name="connsiteY3" fmla="*/ 6901543 h 6901543"/>
              <a:gd name="connsiteX4" fmla="*/ 19050 w 8030200"/>
              <a:gd name="connsiteY4" fmla="*/ 6901543 h 6901543"/>
              <a:gd name="connsiteX5" fmla="*/ 0 w 8030200"/>
              <a:gd name="connsiteY5" fmla="*/ 24493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200" h="6901543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2"/>
              </a:solidFill>
              <a:latin typeface="Jost" pitchFamily="2" charset="-52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60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_бел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затемнение" hidden="1"/>
          <p:cNvSpPr/>
          <p:nvPr userDrawn="1"/>
        </p:nvSpPr>
        <p:spPr>
          <a:xfrm>
            <a:off x="5308600" y="0"/>
            <a:ext cx="68834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9" name="прямоугольник затемнение">
            <a:extLst>
              <a:ext uri="{FF2B5EF4-FFF2-40B4-BE49-F238E27FC236}">
                <a16:creationId xmlns:a16="http://schemas.microsoft.com/office/drawing/2014/main" id="{7405F89E-2DAD-41DA-91D0-D30A7683A75F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sp>
        <p:nvSpPr>
          <p:cNvPr id="4" name="плашка"/>
          <p:cNvSpPr/>
          <p:nvPr userDrawn="1"/>
        </p:nvSpPr>
        <p:spPr>
          <a:xfrm rot="10800000" flipH="1">
            <a:off x="-26025" y="0"/>
            <a:ext cx="8030200" cy="6901543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8030200"/>
              <a:gd name="connsiteY0" fmla="*/ 0 h 6877050"/>
              <a:gd name="connsiteX1" fmla="*/ 7428429 w 8030200"/>
              <a:gd name="connsiteY1" fmla="*/ 19050 h 6877050"/>
              <a:gd name="connsiteX2" fmla="*/ 8030200 w 8030200"/>
              <a:gd name="connsiteY2" fmla="*/ 627171 h 6877050"/>
              <a:gd name="connsiteX3" fmla="*/ 8030200 w 8030200"/>
              <a:gd name="connsiteY3" fmla="*/ 6877050 h 6877050"/>
              <a:gd name="connsiteX4" fmla="*/ 3962400 w 8030200"/>
              <a:gd name="connsiteY4" fmla="*/ 6877050 h 6877050"/>
              <a:gd name="connsiteX5" fmla="*/ 0 w 8030200"/>
              <a:gd name="connsiteY5" fmla="*/ 0 h 6877050"/>
              <a:gd name="connsiteX0" fmla="*/ 0 w 8030200"/>
              <a:gd name="connsiteY0" fmla="*/ 0 h 6877050"/>
              <a:gd name="connsiteX1" fmla="*/ 7428429 w 8030200"/>
              <a:gd name="connsiteY1" fmla="*/ 19050 h 6877050"/>
              <a:gd name="connsiteX2" fmla="*/ 8030200 w 8030200"/>
              <a:gd name="connsiteY2" fmla="*/ 627171 h 6877050"/>
              <a:gd name="connsiteX3" fmla="*/ 8030200 w 8030200"/>
              <a:gd name="connsiteY3" fmla="*/ 6877050 h 6877050"/>
              <a:gd name="connsiteX4" fmla="*/ 19050 w 8030200"/>
              <a:gd name="connsiteY4" fmla="*/ 6867525 h 6877050"/>
              <a:gd name="connsiteX5" fmla="*/ 0 w 8030200"/>
              <a:gd name="connsiteY5" fmla="*/ 0 h 6877050"/>
              <a:gd name="connsiteX0" fmla="*/ 0 w 8030200"/>
              <a:gd name="connsiteY0" fmla="*/ 0 h 6877050"/>
              <a:gd name="connsiteX1" fmla="*/ 7428429 w 8030200"/>
              <a:gd name="connsiteY1" fmla="*/ 19050 h 6877050"/>
              <a:gd name="connsiteX2" fmla="*/ 8030200 w 8030200"/>
              <a:gd name="connsiteY2" fmla="*/ 627171 h 6877050"/>
              <a:gd name="connsiteX3" fmla="*/ 8030200 w 8030200"/>
              <a:gd name="connsiteY3" fmla="*/ 6877050 h 6877050"/>
              <a:gd name="connsiteX4" fmla="*/ 19050 w 8030200"/>
              <a:gd name="connsiteY4" fmla="*/ 6877050 h 6877050"/>
              <a:gd name="connsiteX5" fmla="*/ 0 w 8030200"/>
              <a:gd name="connsiteY5" fmla="*/ 0 h 6877050"/>
              <a:gd name="connsiteX0" fmla="*/ 0 w 8030200"/>
              <a:gd name="connsiteY0" fmla="*/ 24493 h 6901543"/>
              <a:gd name="connsiteX1" fmla="*/ 7399401 w 8030200"/>
              <a:gd name="connsiteY1" fmla="*/ 0 h 6901543"/>
              <a:gd name="connsiteX2" fmla="*/ 8030200 w 8030200"/>
              <a:gd name="connsiteY2" fmla="*/ 651664 h 6901543"/>
              <a:gd name="connsiteX3" fmla="*/ 8030200 w 8030200"/>
              <a:gd name="connsiteY3" fmla="*/ 6901543 h 6901543"/>
              <a:gd name="connsiteX4" fmla="*/ 19050 w 8030200"/>
              <a:gd name="connsiteY4" fmla="*/ 6901543 h 6901543"/>
              <a:gd name="connsiteX5" fmla="*/ 0 w 8030200"/>
              <a:gd name="connsiteY5" fmla="*/ 24493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200" h="6901543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430DBEC-ECE2-4BFC-97F0-39BD522EB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54" y="3765267"/>
            <a:ext cx="7628546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Jost" pitchFamily="2" charset="-52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6CC3E2C-CEE5-4AFF-B94F-162ECF8280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454" y="2682877"/>
            <a:ext cx="7628546" cy="87499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800" b="1">
                <a:solidFill>
                  <a:schemeClr val="tx2"/>
                </a:solidFill>
                <a:latin typeface="Jost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картинка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27603254"/>
              </p:ext>
            </p:extLst>
          </p:nvPr>
        </p:nvGraphicFramePr>
        <p:xfrm>
          <a:off x="4934" y="-4365"/>
          <a:ext cx="12187066" cy="686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Image" r:id="rId4" imgW="24380640" imgH="13714200" progId="Photoshop.Image.18">
                  <p:embed/>
                </p:oleObj>
              </mc:Choice>
              <mc:Fallback>
                <p:oleObj name="Image" r:id="rId4" imgW="24380640" imgH="137142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4" y="-4365"/>
                        <a:ext cx="12187066" cy="6862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черная плашка"/>
          <p:cNvSpPr/>
          <p:nvPr userDrawn="1"/>
        </p:nvSpPr>
        <p:spPr>
          <a:xfrm rot="10800000" flipH="1">
            <a:off x="-61467" y="1"/>
            <a:ext cx="8065642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3976577 w 8044377"/>
              <a:gd name="connsiteY0" fmla="*/ 0 h 6858000"/>
              <a:gd name="connsiteX1" fmla="*/ 7442606 w 8044377"/>
              <a:gd name="connsiteY1" fmla="*/ 0 h 6858000"/>
              <a:gd name="connsiteX2" fmla="*/ 8044377 w 8044377"/>
              <a:gd name="connsiteY2" fmla="*/ 608121 h 6858000"/>
              <a:gd name="connsiteX3" fmla="*/ 8044377 w 8044377"/>
              <a:gd name="connsiteY3" fmla="*/ 6858000 h 6858000"/>
              <a:gd name="connsiteX4" fmla="*/ 0 w 8044377"/>
              <a:gd name="connsiteY4" fmla="*/ 6858000 h 6858000"/>
              <a:gd name="connsiteX5" fmla="*/ 3976577 w 8044377"/>
              <a:gd name="connsiteY5" fmla="*/ 0 h 6858000"/>
              <a:gd name="connsiteX0" fmla="*/ 0 w 8065642"/>
              <a:gd name="connsiteY0" fmla="*/ 0 h 6858000"/>
              <a:gd name="connsiteX1" fmla="*/ 7463871 w 8065642"/>
              <a:gd name="connsiteY1" fmla="*/ 0 h 6858000"/>
              <a:gd name="connsiteX2" fmla="*/ 8065642 w 8065642"/>
              <a:gd name="connsiteY2" fmla="*/ 608121 h 6858000"/>
              <a:gd name="connsiteX3" fmla="*/ 8065642 w 8065642"/>
              <a:gd name="connsiteY3" fmla="*/ 6858000 h 6858000"/>
              <a:gd name="connsiteX4" fmla="*/ 21265 w 8065642"/>
              <a:gd name="connsiteY4" fmla="*/ 6858000 h 6858000"/>
              <a:gd name="connsiteX5" fmla="*/ 0 w 80656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5642" h="6858000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6759723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6759722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28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картинка (белый)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93835515"/>
              </p:ext>
            </p:extLst>
          </p:nvPr>
        </p:nvGraphicFramePr>
        <p:xfrm>
          <a:off x="4934" y="-4365"/>
          <a:ext cx="12187066" cy="686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Image" r:id="rId4" imgW="24380640" imgH="13714200" progId="Photoshop.Image.18">
                  <p:embed/>
                </p:oleObj>
              </mc:Choice>
              <mc:Fallback>
                <p:oleObj name="Image" r:id="rId4" imgW="24380640" imgH="13714200" progId="Photoshop.Image.18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4" y="-4365"/>
                        <a:ext cx="12187066" cy="6862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затемнение">
            <a:extLst>
              <a:ext uri="{FF2B5EF4-FFF2-40B4-BE49-F238E27FC236}">
                <a16:creationId xmlns:a16="http://schemas.microsoft.com/office/drawing/2014/main" id="{FCD11134-B80E-41EB-BABC-C752ABD217B0}"/>
              </a:ext>
            </a:extLst>
          </p:cNvPr>
          <p:cNvSpPr/>
          <p:nvPr userDrawn="1"/>
        </p:nvSpPr>
        <p:spPr>
          <a:xfrm>
            <a:off x="4064000" y="0"/>
            <a:ext cx="8128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Jost" pitchFamily="2" charset="-52"/>
            </a:endParaRPr>
          </a:p>
        </p:txBody>
      </p:sp>
      <p:sp>
        <p:nvSpPr>
          <p:cNvPr id="4" name="черная плашка"/>
          <p:cNvSpPr/>
          <p:nvPr userDrawn="1"/>
        </p:nvSpPr>
        <p:spPr>
          <a:xfrm rot="10800000" flipH="1">
            <a:off x="-61467" y="1"/>
            <a:ext cx="8065642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3976577 w 8044377"/>
              <a:gd name="connsiteY0" fmla="*/ 0 h 6858000"/>
              <a:gd name="connsiteX1" fmla="*/ 7442606 w 8044377"/>
              <a:gd name="connsiteY1" fmla="*/ 0 h 6858000"/>
              <a:gd name="connsiteX2" fmla="*/ 8044377 w 8044377"/>
              <a:gd name="connsiteY2" fmla="*/ 608121 h 6858000"/>
              <a:gd name="connsiteX3" fmla="*/ 8044377 w 8044377"/>
              <a:gd name="connsiteY3" fmla="*/ 6858000 h 6858000"/>
              <a:gd name="connsiteX4" fmla="*/ 0 w 8044377"/>
              <a:gd name="connsiteY4" fmla="*/ 6858000 h 6858000"/>
              <a:gd name="connsiteX5" fmla="*/ 3976577 w 8044377"/>
              <a:gd name="connsiteY5" fmla="*/ 0 h 6858000"/>
              <a:gd name="connsiteX0" fmla="*/ 0 w 8065642"/>
              <a:gd name="connsiteY0" fmla="*/ 0 h 6858000"/>
              <a:gd name="connsiteX1" fmla="*/ 7463871 w 8065642"/>
              <a:gd name="connsiteY1" fmla="*/ 0 h 6858000"/>
              <a:gd name="connsiteX2" fmla="*/ 8065642 w 8065642"/>
              <a:gd name="connsiteY2" fmla="*/ 608121 h 6858000"/>
              <a:gd name="connsiteX3" fmla="*/ 8065642 w 8065642"/>
              <a:gd name="connsiteY3" fmla="*/ 6858000 h 6858000"/>
              <a:gd name="connsiteX4" fmla="*/ 21265 w 8065642"/>
              <a:gd name="connsiteY4" fmla="*/ 6858000 h 6858000"/>
              <a:gd name="connsiteX5" fmla="*/ 0 w 80656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5642" h="6858000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5" y="457200"/>
            <a:ext cx="6759723" cy="8953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tx2"/>
                </a:solidFill>
                <a:latin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1809749"/>
            <a:ext cx="6759722" cy="443865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793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черная плашка"/>
          <p:cNvSpPr/>
          <p:nvPr userDrawn="1"/>
        </p:nvSpPr>
        <p:spPr>
          <a:xfrm rot="10800000" flipH="1">
            <a:off x="1" y="0"/>
            <a:ext cx="4067800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7800" h="68580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место под диаграмму"/>
          <p:cNvSpPr>
            <a:spLocks noGrp="1"/>
          </p:cNvSpPr>
          <p:nvPr>
            <p:ph type="chart" sz="quarter" idx="10"/>
          </p:nvPr>
        </p:nvSpPr>
        <p:spPr>
          <a:xfrm>
            <a:off x="4772026" y="457200"/>
            <a:ext cx="6773863" cy="4711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палитр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2025" y="6985001"/>
            <a:ext cx="7172325" cy="1581150"/>
          </a:xfrm>
          <a:prstGeom prst="rect">
            <a:avLst/>
          </a:prstGeom>
        </p:spPr>
      </p:pic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4772025" y="5549900"/>
            <a:ext cx="6773863" cy="6985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47293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бел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черная плашка"/>
          <p:cNvSpPr/>
          <p:nvPr userDrawn="1"/>
        </p:nvSpPr>
        <p:spPr>
          <a:xfrm rot="10800000" flipH="1">
            <a:off x="1" y="0"/>
            <a:ext cx="4067800" cy="6858000"/>
          </a:xfrm>
          <a:custGeom>
            <a:avLst/>
            <a:gdLst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30346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37454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  <a:gd name="connsiteX0" fmla="*/ 0 w 4067800"/>
              <a:gd name="connsiteY0" fmla="*/ 0 h 6858000"/>
              <a:gd name="connsiteX1" fmla="*/ 3466029 w 4067800"/>
              <a:gd name="connsiteY1" fmla="*/ 0 h 6858000"/>
              <a:gd name="connsiteX2" fmla="*/ 4067800 w 4067800"/>
              <a:gd name="connsiteY2" fmla="*/ 608121 h 6858000"/>
              <a:gd name="connsiteX3" fmla="*/ 4067800 w 4067800"/>
              <a:gd name="connsiteY3" fmla="*/ 6858000 h 6858000"/>
              <a:gd name="connsiteX4" fmla="*/ 0 w 4067800"/>
              <a:gd name="connsiteY4" fmla="*/ 6858000 h 6858000"/>
              <a:gd name="connsiteX5" fmla="*/ 0 w 40678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7800" h="68580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Jost" pitchFamily="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376" y="457200"/>
            <a:ext cx="3041650" cy="89535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>
                <a:solidFill>
                  <a:schemeClr val="tx1"/>
                </a:solidFill>
                <a:latin typeface="Jost Medium" pitchFamily="2" charset="-52"/>
                <a:ea typeface="Jost Medium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376" y="2997200"/>
            <a:ext cx="3041651" cy="3251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место под диаграмму"/>
          <p:cNvSpPr>
            <a:spLocks noGrp="1"/>
          </p:cNvSpPr>
          <p:nvPr>
            <p:ph type="chart" sz="quarter" idx="10"/>
          </p:nvPr>
        </p:nvSpPr>
        <p:spPr>
          <a:xfrm>
            <a:off x="4772026" y="457200"/>
            <a:ext cx="6773863" cy="47117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палитр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2025" y="6985001"/>
            <a:ext cx="7172325" cy="1581150"/>
          </a:xfrm>
          <a:prstGeom prst="rect">
            <a:avLst/>
          </a:prstGeom>
        </p:spPr>
      </p:pic>
      <p:sp>
        <p:nvSpPr>
          <p:cNvPr id="11" name="Текст 6"/>
          <p:cNvSpPr>
            <a:spLocks noGrp="1"/>
          </p:cNvSpPr>
          <p:nvPr>
            <p:ph type="body" sz="quarter" idx="11"/>
          </p:nvPr>
        </p:nvSpPr>
        <p:spPr>
          <a:xfrm>
            <a:off x="4772025" y="5549900"/>
            <a:ext cx="6773863" cy="6985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344247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0026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E83E0ED-0671-43A4-8E0E-9A447C48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7902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7" r:id="rId4"/>
    <p:sldLayoutId id="2147483667" r:id="rId5"/>
    <p:sldLayoutId id="2147483676" r:id="rId6"/>
    <p:sldLayoutId id="2147483729" r:id="rId7"/>
    <p:sldLayoutId id="2147483657" r:id="rId8"/>
    <p:sldLayoutId id="2147483682" r:id="rId9"/>
    <p:sldLayoutId id="2147483654" r:id="rId10"/>
    <p:sldLayoutId id="2147483675" r:id="rId11"/>
    <p:sldLayoutId id="2147483711" r:id="rId12"/>
    <p:sldLayoutId id="2147483725" r:id="rId13"/>
    <p:sldLayoutId id="2147483715" r:id="rId14"/>
    <p:sldLayoutId id="2147483730" r:id="rId15"/>
    <p:sldLayoutId id="2147483693" r:id="rId16"/>
    <p:sldLayoutId id="2147483727" r:id="rId17"/>
    <p:sldLayoutId id="2147483712" r:id="rId18"/>
    <p:sldLayoutId id="2147483714" r:id="rId19"/>
    <p:sldLayoutId id="2147483733" r:id="rId20"/>
    <p:sldLayoutId id="2147483706" r:id="rId21"/>
    <p:sldLayoutId id="2147483728" r:id="rId22"/>
    <p:sldLayoutId id="2147483692" r:id="rId23"/>
    <p:sldLayoutId id="2147483731" r:id="rId24"/>
    <p:sldLayoutId id="2147483691" r:id="rId25"/>
    <p:sldLayoutId id="2147483732" r:id="rId26"/>
    <p:sldLayoutId id="2147483702" r:id="rId27"/>
    <p:sldLayoutId id="2147483695" r:id="rId28"/>
    <p:sldLayoutId id="2147483707" r:id="rId29"/>
    <p:sldLayoutId id="2147483685" r:id="rId30"/>
    <p:sldLayoutId id="2147483723" r:id="rId31"/>
    <p:sldLayoutId id="2147483724" r:id="rId32"/>
    <p:sldLayoutId id="2147483734" r:id="rId33"/>
    <p:sldLayoutId id="2147483735" r:id="rId34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Jost" pitchFamily="2" charset="-52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ost" pitchFamily="2" charset="-52"/>
          <a:ea typeface="Jost" pitchFamily="2" charset="-52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" pitchFamily="2" charset="-52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Jost" pitchFamily="2" charset="-52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-52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Jost" pitchFamily="2" charset="-52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1888" userDrawn="1">
          <p15:clr>
            <a:srgbClr val="F26B43"/>
          </p15:clr>
        </p15:guide>
        <p15:guide id="3" pos="5042" userDrawn="1">
          <p15:clr>
            <a:srgbClr val="F26B43"/>
          </p15:clr>
        </p15:guide>
        <p15:guide id="4" pos="257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lenovo_moldova/" TargetMode="External"/><Relationship Id="rId3" Type="http://schemas.openxmlformats.org/officeDocument/2006/relationships/image" Target="../media/image24.emf"/><Relationship Id="rId7" Type="http://schemas.openxmlformats.org/officeDocument/2006/relationships/image" Target="../media/image40.png"/><Relationship Id="rId12" Type="http://schemas.openxmlformats.org/officeDocument/2006/relationships/hyperlink" Target="https://www.tiktok.com/@lenovo_by?lang=ru-R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emf"/><Relationship Id="rId11" Type="http://schemas.openxmlformats.org/officeDocument/2006/relationships/hyperlink" Target="https://www.facebook.com/lenovobelarus/?ref=pages_you_manage" TargetMode="External"/><Relationship Id="rId5" Type="http://schemas.openxmlformats.org/officeDocument/2006/relationships/image" Target="../media/image39.png"/><Relationship Id="rId10" Type="http://schemas.openxmlformats.org/officeDocument/2006/relationships/hyperlink" Target="https://www.instagram.com/lenovo_by/" TargetMode="External"/><Relationship Id="rId4" Type="http://schemas.openxmlformats.org/officeDocument/2006/relationships/image" Target="../media/image34.emf"/><Relationship Id="rId9" Type="http://schemas.openxmlformats.org/officeDocument/2006/relationships/hyperlink" Target="https://www.facebook.com/lenovomoldov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away.php?to=https://t.me/beelinebusinesskz&amp;cc_key=" TargetMode="External"/><Relationship Id="rId3" Type="http://schemas.openxmlformats.org/officeDocument/2006/relationships/image" Target="../media/image23.emf"/><Relationship Id="rId7" Type="http://schemas.openxmlformats.org/officeDocument/2006/relationships/hyperlink" Target="https://www.linkedin.com/showcase/beelinebusinessk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beelinebusinesskz" TargetMode="External"/><Relationship Id="rId5" Type="http://schemas.openxmlformats.org/officeDocument/2006/relationships/hyperlink" Target="https://beeline.kz/b2b/ru" TargetMode="External"/><Relationship Id="rId10" Type="http://schemas.openxmlformats.org/officeDocument/2006/relationships/image" Target="../media/image26.emf"/><Relationship Id="rId4" Type="http://schemas.openxmlformats.org/officeDocument/2006/relationships/image" Target="../media/image24.emf"/><Relationship Id="rId9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53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СТРАТЕГИЯ И РЕШЕНИЯ</a:t>
            </a:r>
            <a:endParaRPr lang="ru-RU" sz="2000" dirty="0"/>
          </a:p>
        </p:txBody>
      </p:sp>
      <p:pic>
        <p:nvPicPr>
          <p:cNvPr id="11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131" y="1437773"/>
            <a:ext cx="2530669" cy="4875942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sp>
        <p:nvSpPr>
          <p:cNvPr id="13" name="Объект 5"/>
          <p:cNvSpPr txBox="1">
            <a:spLocks/>
          </p:cNvSpPr>
          <p:nvPr/>
        </p:nvSpPr>
        <p:spPr>
          <a:xfrm>
            <a:off x="4734672" y="1052429"/>
            <a:ext cx="6869952" cy="1785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ru-RU" sz="1400" dirty="0">
                <a:ea typeface="Jost" panose="020B0604020202020204" charset="-52"/>
                <a:cs typeface="Chalet LondonNineteenSixty" charset="0"/>
              </a:rPr>
            </a:br>
            <a:r>
              <a:rPr lang="ru-RU" sz="1600" b="1" dirty="0">
                <a:ea typeface="Jost" panose="020B0604020202020204" charset="-52"/>
                <a:cs typeface="Chalet LondonNineteenSixty" charset="0"/>
              </a:rPr>
              <a:t>ЗАДАЧА №1: Переработать визуальный стиль и создать имидж компании-семьи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be-BY" sz="1600" b="1" dirty="0">
                <a:ea typeface="Jost" panose="020B0604020202020204" charset="-52"/>
                <a:cs typeface="Chalet LondonNineteenSixty" charset="0"/>
              </a:rPr>
              <a:t>РЕШЕНИЕ: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для создания имиджа компании-семьи добавили больше информации о сотрудниках, прямые эфиры,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отчеты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с благотворительных мероприятий, познакомили аудиторию с миссией и задачами компании. Раскрыли компанию не только как надежного работодателя, но и как лидера рынка 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HR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-брендов региона. </a:t>
            </a: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4734672" y="3231033"/>
            <a:ext cx="6729834" cy="2160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ea typeface="Jost" panose="020B0604020202020204" charset="-52"/>
                <a:cs typeface="Chalet LondonNineteenSixty" charset="0"/>
              </a:rPr>
              <a:t>ЗАДАЧА №2: Продвинуть программы стажировок </a:t>
            </a:r>
            <a:r>
              <a:rPr lang="en-US" sz="1600" b="1" dirty="0">
                <a:ea typeface="Jost" panose="020B0604020202020204" charset="-52"/>
                <a:cs typeface="Chalet LondonNineteenSixty" charset="0"/>
              </a:rPr>
              <a:t>MLEP</a:t>
            </a:r>
            <a:endParaRPr lang="ru-RU" sz="1600" b="1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Ранее клиент получал небольшое количество заявок на данную программу стажировок, она была не популярна среди ЦА.</a:t>
            </a:r>
            <a:endParaRPr lang="be-BY" sz="1400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be-BY" sz="1600" b="1" dirty="0">
                <a:ea typeface="Jost" panose="020B0604020202020204" charset="-52"/>
                <a:cs typeface="Chalet LondonNineteenSixty" charset="0"/>
              </a:rPr>
              <a:t>РЕШЕНИЕ: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рассказали в различных форматах про условия, возможности и процесс прохождения стажировки. Оперативно обрабатывали вопросы и комментарии, что помогло не потерять потенциальные заявки. Результатом нашей работы стало увеличение заявок на 1 место с 3-4 человек до 500.</a:t>
            </a:r>
          </a:p>
        </p:txBody>
      </p:sp>
      <p:sp>
        <p:nvSpPr>
          <p:cNvPr id="16" name="Объект 5"/>
          <p:cNvSpPr txBox="1">
            <a:spLocks/>
          </p:cNvSpPr>
          <p:nvPr/>
        </p:nvSpPr>
        <p:spPr>
          <a:xfrm>
            <a:off x="4562718" y="5608322"/>
            <a:ext cx="7141602" cy="70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be-BY" sz="1350" dirty="0">
              <a:ea typeface="Jost" panose="020B0604020202020204" charset="-52"/>
              <a:cs typeface="Chalet LondonNineteenSixty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2" y="1975098"/>
            <a:ext cx="2265926" cy="38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8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СТРАТЕГИЯ И РЕШЕНИЯ</a:t>
            </a:r>
            <a:endParaRPr lang="ru-RU" sz="2000" dirty="0"/>
          </a:p>
        </p:txBody>
      </p:sp>
      <p:pic>
        <p:nvPicPr>
          <p:cNvPr id="11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131" y="1437773"/>
            <a:ext cx="2530669" cy="4875942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2" y="1975098"/>
            <a:ext cx="2265926" cy="3801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3089" y="1016124"/>
            <a:ext cx="664085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a typeface="Jost" panose="020B0604020202020204" charset="-52"/>
                <a:cs typeface="Chalet LondonNineteenSixty" charset="0"/>
              </a:rPr>
              <a:t>ЗАДАЧА №3: Рост аудитории, расширение возрастного диапазона подписчиков</a:t>
            </a:r>
          </a:p>
          <a:p>
            <a:endParaRPr lang="ru-RU" sz="1400" dirty="0">
              <a:ea typeface="Jost" panose="020B0604020202020204" charset="-52"/>
              <a:cs typeface="Chalet LondonNineteenSixty" charset="0"/>
            </a:endParaRPr>
          </a:p>
          <a:p>
            <a:r>
              <a:rPr lang="ru-RU" sz="1400" dirty="0">
                <a:ea typeface="Jost" panose="020B0604020202020204" charset="-52"/>
                <a:cs typeface="Chalet LondonNineteenSixty" charset="0"/>
              </a:rPr>
              <a:t>Существовал запрос на прирост аудитории без использования платных инструментов, а также на расширение возраста подписчиков аккаунта. </a:t>
            </a:r>
            <a:endParaRPr lang="ru-RU" sz="1400" b="1" dirty="0">
              <a:ea typeface="Jost" panose="020B0604020202020204" charset="-52"/>
              <a:cs typeface="Chalet LondonNineteenSixty" charset="0"/>
            </a:endParaRPr>
          </a:p>
          <a:p>
            <a:endParaRPr lang="be-BY" sz="1600" b="1" dirty="0">
              <a:ea typeface="Jost" panose="020B0604020202020204" charset="-52"/>
              <a:cs typeface="Chalet LondonNineteenSixty" charset="0"/>
            </a:endParaRPr>
          </a:p>
          <a:p>
            <a:r>
              <a:rPr lang="be-BY" sz="1600" b="1" dirty="0">
                <a:ea typeface="Jost" panose="020B0604020202020204" charset="-52"/>
                <a:cs typeface="Chalet LondonNineteenSixty" charset="0"/>
              </a:rPr>
              <a:t>РЕШЕНИЕ:</a:t>
            </a:r>
            <a:r>
              <a:rPr lang="ru-RU" sz="1600" b="1" dirty="0">
                <a:ea typeface="Jost" panose="020B0604020202020204" charset="-52"/>
                <a:cs typeface="Chalet LondonNineteenSixty" charset="0"/>
              </a:rPr>
              <a:t>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добавили креативные конкурсные активности с механикой, </a:t>
            </a:r>
            <a:br>
              <a:rPr lang="be-BY" sz="1400" dirty="0">
                <a:ea typeface="Jost" panose="020B0604020202020204" charset="-52"/>
                <a:cs typeface="Chalet LondonNineteenSixty" charset="0"/>
              </a:rPr>
            </a:br>
            <a:r>
              <a:rPr lang="be-BY" sz="1400" dirty="0">
                <a:ea typeface="Jost" panose="020B0604020202020204" charset="-52"/>
                <a:cs typeface="Chalet LondonNineteenSixty" charset="0"/>
              </a:rPr>
              <a:t>которая включает в себя подписку на аккаунт. Внедрили формат прямых эфиров </a:t>
            </a:r>
            <a:br>
              <a:rPr lang="be-BY" sz="1400" dirty="0">
                <a:ea typeface="Jost" panose="020B0604020202020204" charset="-52"/>
                <a:cs typeface="Chalet LondonNineteenSixty" charset="0"/>
              </a:rPr>
            </a:br>
            <a:r>
              <a:rPr lang="be-BY" sz="1400" dirty="0">
                <a:ea typeface="Jost" panose="020B0604020202020204" charset="-52"/>
                <a:cs typeface="Chalet LondonNineteenSixty" charset="0"/>
              </a:rPr>
              <a:t>с возможностью получения подарка за активность в нем.  </a:t>
            </a:r>
          </a:p>
          <a:p>
            <a:endParaRPr lang="be-BY" sz="1400" dirty="0">
              <a:ea typeface="Jost" panose="020B0604020202020204" charset="-52"/>
              <a:cs typeface="Chalet LondonNineteenSixty" charset="0"/>
            </a:endParaRPr>
          </a:p>
          <a:p>
            <a:r>
              <a:rPr lang="be-BY" sz="1400" dirty="0">
                <a:ea typeface="Jost" panose="020B0604020202020204" charset="-52"/>
                <a:cs typeface="Chalet LondonNineteenSixty" charset="0"/>
              </a:rPr>
              <a:t>Добавили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текстовые призывы делиться своим мнением в комментариях для увеличения вовлеченности по комментариям. Делились «внутренней кухней» компании, выстраивая эмоциональную привязку к бренду у подписчиков.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 Предлагали иные развлекательные активности в аккаунте (викторины, опросы, игры, челленджи), тем самым привлекая и удерживая подписчиков. </a:t>
            </a:r>
          </a:p>
          <a:p>
            <a:endParaRPr lang="be-BY" sz="1400" dirty="0">
              <a:ea typeface="Jost" panose="020B0604020202020204" charset="-52"/>
              <a:cs typeface="Chalet LondonNineteenSixty" charset="0"/>
            </a:endParaRPr>
          </a:p>
          <a:p>
            <a:r>
              <a:rPr lang="be-BY" sz="1400" dirty="0">
                <a:ea typeface="Jost" panose="020B0604020202020204" charset="-52"/>
                <a:cs typeface="Chalet LondonNineteenSixty" charset="0"/>
              </a:rPr>
              <a:t>Размещали экспертный контент в различных форматах (посты, видео, прямые эфиры), делились экспертизой своих сотрудников, тем самым наполняя аккаунт полезной информацией для всех возрастных групп.</a:t>
            </a:r>
          </a:p>
          <a:p>
            <a:endParaRPr lang="be-BY" sz="1400" dirty="0">
              <a:ea typeface="Jost" panose="020B0604020202020204" charset="-52"/>
              <a:cs typeface="Chalet LondonNineteenSixty" charset="0"/>
            </a:endParaRPr>
          </a:p>
          <a:p>
            <a:r>
              <a:rPr lang="be-BY" sz="1400" dirty="0">
                <a:ea typeface="Jost" panose="020B0604020202020204" charset="-52"/>
                <a:cs typeface="Chalet LondonNineteenSixty" charset="0"/>
              </a:rPr>
              <a:t>Возрастной диапазон был расширен при помощи таргета.</a:t>
            </a:r>
          </a:p>
        </p:txBody>
      </p:sp>
    </p:spTree>
    <p:extLst>
      <p:ext uri="{BB962C8B-B14F-4D97-AF65-F5344CB8AC3E}">
        <p14:creationId xmlns:p14="http://schemas.microsoft.com/office/powerpoint/2010/main" val="48202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4"/>
          <p:cNvSpPr>
            <a:spLocks noGrp="1"/>
          </p:cNvSpPr>
          <p:nvPr>
            <p:ph type="body" sz="half" idx="2"/>
          </p:nvPr>
        </p:nvSpPr>
        <p:spPr>
          <a:xfrm>
            <a:off x="4535426" y="558523"/>
            <a:ext cx="7185024" cy="15217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dirty="0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Для того, чтобы добиться увеличения узнаваемости и соответствия запросу ЦА аудитории был выбран яркий, </a:t>
            </a:r>
            <a:r>
              <a:rPr lang="ru-RU" sz="1400" dirty="0">
                <a:solidFill>
                  <a:schemeClr val="tx1"/>
                </a:solidFill>
              </a:rPr>
              <a:t>современный и обращающий на себя внимание визуальный стиль. На </a:t>
            </a:r>
            <a:r>
              <a:rPr lang="ru-RU" sz="1400" dirty="0" err="1">
                <a:solidFill>
                  <a:schemeClr val="tx1"/>
                </a:solidFill>
              </a:rPr>
              <a:t>визуалах</a:t>
            </a:r>
            <a:r>
              <a:rPr lang="ru-RU" sz="1400" dirty="0">
                <a:solidFill>
                  <a:schemeClr val="tx1"/>
                </a:solidFill>
              </a:rPr>
              <a:t> размещаются сотрудники, текстовая информация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и иные фото, для «оживления ленты» используются как анимированные,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так и статичные </a:t>
            </a:r>
            <a:r>
              <a:rPr lang="ru-RU" sz="1400" dirty="0" err="1">
                <a:solidFill>
                  <a:schemeClr val="tx1"/>
                </a:solidFill>
              </a:rPr>
              <a:t>визуалы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400" dirty="0">
              <a:solidFill>
                <a:schemeClr val="tx1"/>
              </a:solidFill>
              <a:latin typeface="+mn-lt"/>
              <a:ea typeface="Jost" panose="020B0604020202020204" charset="-52"/>
              <a:cs typeface="Chalet ParisNineteenSixty" charset="0"/>
            </a:endParaRPr>
          </a:p>
        </p:txBody>
      </p:sp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587967" y="4347713"/>
            <a:ext cx="3296898" cy="4876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825500" latinLnBrk="1" hangingPunct="0"/>
            <a:r>
              <a:rPr lang="ru-RU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Визуальный стиль</a:t>
            </a:r>
          </a:p>
        </p:txBody>
      </p:sp>
      <p:pic>
        <p:nvPicPr>
          <p:cNvPr id="21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90" y="2636229"/>
            <a:ext cx="401371" cy="401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77" y="1890485"/>
            <a:ext cx="6539522" cy="43583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67" y="1708369"/>
            <a:ext cx="1576268" cy="1542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72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126" cy="6882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499638"/>
              </p:ext>
            </p:extLst>
          </p:nvPr>
        </p:nvGraphicFramePr>
        <p:xfrm>
          <a:off x="5376781" y="1021618"/>
          <a:ext cx="5853002" cy="24916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26501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26501">
                  <a:extLst>
                    <a:ext uri="{9D8B030D-6E8A-4147-A177-3AD203B41FA5}">
                      <a16:colId xmlns:a16="http://schemas.microsoft.com/office/drawing/2014/main" val="2549430732"/>
                    </a:ext>
                  </a:extLst>
                </a:gridCol>
              </a:tblGrid>
              <a:tr h="45472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Рост,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45472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Количество подписчиков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147</a:t>
                      </a:r>
                      <a:r>
                        <a:rPr lang="ru-RU" sz="1500" baseline="0" dirty="0"/>
                        <a:t> </a:t>
                      </a:r>
                      <a:r>
                        <a:rPr lang="ru-RU" sz="15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1847300"/>
                  </a:ext>
                </a:extLst>
              </a:tr>
              <a:tr h="45472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Охват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585</a:t>
                      </a:r>
                      <a:r>
                        <a:rPr lang="ru-RU" sz="1500" baseline="0" dirty="0"/>
                        <a:t> </a:t>
                      </a:r>
                      <a:r>
                        <a:rPr lang="ru-RU" sz="15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45472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Вовлеченность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18</a:t>
                      </a:r>
                      <a:r>
                        <a:rPr lang="ru-RU" sz="1500" baseline="0" dirty="0"/>
                        <a:t> </a:t>
                      </a:r>
                      <a:r>
                        <a:rPr lang="ru-RU" sz="15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67274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ERR,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поддерживается на уровне </a:t>
                      </a:r>
                      <a:r>
                        <a:rPr lang="en-US" sz="1500" dirty="0"/>
                        <a:t>5,2%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 txBox="1">
            <a:spLocks/>
          </p:cNvSpPr>
          <p:nvPr/>
        </p:nvSpPr>
        <p:spPr>
          <a:xfrm>
            <a:off x="5376781" y="555562"/>
            <a:ext cx="5853002" cy="4597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r>
              <a:rPr lang="ru-RU" sz="2500" dirty="0">
                <a:solidFill>
                  <a:schemeClr val="tx1"/>
                </a:solidFill>
              </a:rPr>
              <a:t>РЕЗУЛЬТАТЫ:</a:t>
            </a: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88212" y="3754784"/>
            <a:ext cx="3291398" cy="4597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sz="2500" dirty="0">
                <a:solidFill>
                  <a:schemeClr val="tx1"/>
                </a:solidFill>
              </a:rPr>
              <a:t>ОБРАТНАЯ СВЯЗЬ: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7" y="4272923"/>
            <a:ext cx="7969370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D8B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26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усеченными противолежащими углами 23">
            <a:extLst>
              <a:ext uri="{FF2B5EF4-FFF2-40B4-BE49-F238E27FC236}">
                <a16:creationId xmlns:a16="http://schemas.microsoft.com/office/drawing/2014/main" id="{84538C91-B7F5-495D-B6E8-32F64CCE832B}"/>
              </a:ext>
            </a:extLst>
          </p:cNvPr>
          <p:cNvSpPr/>
          <p:nvPr/>
        </p:nvSpPr>
        <p:spPr>
          <a:xfrm>
            <a:off x="8217871" y="1429441"/>
            <a:ext cx="3435951" cy="884958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Визуальное оформление групп</a:t>
            </a:r>
            <a:r>
              <a:rPr lang="be-BY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ы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,</a:t>
            </a:r>
          </a:p>
          <a:p>
            <a:pPr algn="ctr"/>
            <a:r>
              <a:rPr lang="ru-RU" sz="1400" dirty="0" err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брендирование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. Создание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единого стиля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81" y="766753"/>
            <a:ext cx="3041650" cy="895350"/>
          </a:xfrm>
        </p:spPr>
        <p:txBody>
          <a:bodyPr/>
          <a:lstStyle/>
          <a:p>
            <a:r>
              <a:rPr lang="ru-RU" dirty="0"/>
              <a:t>ВИДЫ РАБОТ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08CBF4D-B59D-408A-9EBE-647BE8FE3710}"/>
              </a:ext>
            </a:extLst>
          </p:cNvPr>
          <p:cNvGrpSpPr/>
          <p:nvPr/>
        </p:nvGrpSpPr>
        <p:grpSpPr>
          <a:xfrm>
            <a:off x="4389389" y="634237"/>
            <a:ext cx="3435951" cy="1111960"/>
            <a:chOff x="4389389" y="375364"/>
            <a:chExt cx="3435951" cy="1111960"/>
          </a:xfrm>
        </p:grpSpPr>
        <p:sp>
          <p:nvSpPr>
            <p:cNvPr id="6" name="Прямоугольник с двумя усеченными противолежащими углами 5"/>
            <p:cNvSpPr/>
            <p:nvPr/>
          </p:nvSpPr>
          <p:spPr>
            <a:xfrm>
              <a:off x="4389389" y="602366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500" latinLnBrk="1" hangingPunct="0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</a:t>
              </a:r>
              <a:r>
                <a:rPr lang="en-US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SMM-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стратегии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продвижения бренда </a:t>
              </a:r>
              <a:endParaRPr lang="en-US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endParaRPr>
            </a:p>
            <a:p>
              <a:pPr algn="ctr" defTabSz="825500" latinLnBrk="1" hangingPunct="0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в социальных сетях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389389" y="375364"/>
              <a:ext cx="2098022" cy="265032"/>
            </a:xfrm>
            <a:prstGeom prst="roundRect">
              <a:avLst>
                <a:gd name="adj" fmla="val 50000"/>
              </a:avLst>
            </a:prstGeom>
            <a:solidFill>
              <a:srgbClr val="E35F5D"/>
            </a:solidFill>
            <a:ln>
              <a:solidFill>
                <a:srgbClr val="E35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Стратегия</a:t>
              </a: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8217871" y="1188720"/>
            <a:ext cx="2098022" cy="26503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Jost" pitchFamily="2" charset="-52"/>
                <a:ea typeface="Jost" pitchFamily="2" charset="-52"/>
              </a:rPr>
              <a:t>Дизайн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FD6B92-F4F0-457A-8191-751C8A14A629}"/>
              </a:ext>
            </a:extLst>
          </p:cNvPr>
          <p:cNvGrpSpPr/>
          <p:nvPr/>
        </p:nvGrpSpPr>
        <p:grpSpPr>
          <a:xfrm>
            <a:off x="4389388" y="2250795"/>
            <a:ext cx="3435951" cy="1125291"/>
            <a:chOff x="4389388" y="1987130"/>
            <a:chExt cx="3435951" cy="1125291"/>
          </a:xfrm>
        </p:grpSpPr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389388" y="2227463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уникальной контент-стратегии и частоты публикаций. Разработка плана SM-активностей (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интерактивы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опросы)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389389" y="1987130"/>
              <a:ext cx="2098022" cy="263321"/>
            </a:xfrm>
            <a:prstGeom prst="roundRect">
              <a:avLst>
                <a:gd name="adj" fmla="val 50000"/>
              </a:avLst>
            </a:prstGeom>
            <a:solidFill>
              <a:srgbClr val="13DDCF"/>
            </a:solidFill>
            <a:ln>
              <a:solidFill>
                <a:srgbClr val="13D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>
                  <a:latin typeface="Jost" pitchFamily="2" charset="-52"/>
                  <a:ea typeface="Jost" pitchFamily="2" charset="-52"/>
                </a:rPr>
                <a:t>Контент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53E84DD-99CC-46D1-AF49-BE061398C3D0}"/>
              </a:ext>
            </a:extLst>
          </p:cNvPr>
          <p:cNvGrpSpPr/>
          <p:nvPr/>
        </p:nvGrpSpPr>
        <p:grpSpPr>
          <a:xfrm>
            <a:off x="8214107" y="3173512"/>
            <a:ext cx="3439715" cy="1127916"/>
            <a:chOff x="8191997" y="2054462"/>
            <a:chExt cx="3439715" cy="1127916"/>
          </a:xfrm>
        </p:grpSpPr>
        <p:sp>
          <p:nvSpPr>
            <p:cNvPr id="24" name="Прямоугольник с двумя усеченными противолежащими углами 23"/>
            <p:cNvSpPr/>
            <p:nvPr/>
          </p:nvSpPr>
          <p:spPr>
            <a:xfrm>
              <a:off x="8195761" y="2297420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Использование инструментов</a:t>
              </a:r>
            </a:p>
            <a:p>
              <a:pPr algn="ctr"/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таргетированной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рекламы</a:t>
              </a: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(продвижение промо-постов)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191997" y="2054462"/>
              <a:ext cx="2286152" cy="282129"/>
            </a:xfrm>
            <a:prstGeom prst="roundRect">
              <a:avLst>
                <a:gd name="adj" fmla="val 50000"/>
              </a:avLst>
            </a:prstGeom>
            <a:solidFill>
              <a:srgbClr val="00D372"/>
            </a:solidFill>
            <a:ln>
              <a:solidFill>
                <a:srgbClr val="00D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Платное продвижение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4389388" y="4121017"/>
            <a:ext cx="3435951" cy="1132475"/>
            <a:chOff x="8195761" y="5461624"/>
            <a:chExt cx="3435951" cy="1132475"/>
          </a:xfrm>
        </p:grpSpPr>
        <p:sp>
          <p:nvSpPr>
            <p:cNvPr id="28" name="Прямоугольник с двумя усеченными противолежащими углами 27"/>
            <p:cNvSpPr/>
            <p:nvPr/>
          </p:nvSpPr>
          <p:spPr>
            <a:xfrm>
              <a:off x="8195761" y="5709141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правил общения с подписчиками групп: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tone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of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voice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FAQ с самыми частными вопросами, скорость ответа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B300FA"/>
            </a:solidFill>
            <a:ln>
              <a:solidFill>
                <a:srgbClr val="B300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 err="1">
                  <a:latin typeface="Jost" pitchFamily="2" charset="-52"/>
                  <a:ea typeface="Jost" pitchFamily="2" charset="-52"/>
                </a:rPr>
                <a:t>Комьюнити</a:t>
              </a:r>
              <a:r>
                <a:rPr lang="ru-RU" sz="1350" dirty="0">
                  <a:latin typeface="Jost" pitchFamily="2" charset="-52"/>
                  <a:ea typeface="Jost" pitchFamily="2" charset="-52"/>
                </a:rPr>
                <a:t>-менеджмент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8214107" y="5253492"/>
            <a:ext cx="3435951" cy="1115223"/>
            <a:chOff x="8195761" y="5461624"/>
            <a:chExt cx="3435951" cy="1115223"/>
          </a:xfrm>
        </p:grpSpPr>
        <p:sp>
          <p:nvSpPr>
            <p:cNvPr id="22" name="Прямоугольник с двумя усеченными противолежащими углами 21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Ежемесячная отчетность, аналитика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 рекомендации по ведению социальных сетей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Отчётность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34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3916295" y="1731759"/>
            <a:ext cx="3097763" cy="909511"/>
            <a:chOff x="4902897" y="1167141"/>
            <a:chExt cx="3097763" cy="909511"/>
          </a:xfrm>
        </p:grpSpPr>
        <p:sp>
          <p:nvSpPr>
            <p:cNvPr id="17" name="Прямоугольник с двумя усеченными противолежащими углами 16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16295" y="2923071"/>
            <a:ext cx="3097763" cy="911099"/>
            <a:chOff x="4902897" y="2232442"/>
            <a:chExt cx="3097763" cy="911099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2234030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6"/>
            <p:cNvSpPr/>
            <p:nvPr/>
          </p:nvSpPr>
          <p:spPr>
            <a:xfrm>
              <a:off x="4902897" y="22324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147864" y="2066563"/>
            <a:ext cx="273357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</a:rPr>
              <a:t>Период продвижения: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08828" y="3223143"/>
            <a:ext cx="286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  <a:cs typeface="Chalet LondonNineteenSixty" charset="0"/>
              </a:rPr>
              <a:t>Площадки:</a:t>
            </a:r>
            <a:endParaRPr lang="ru-RU" sz="1400" dirty="0"/>
          </a:p>
        </p:txBody>
      </p:sp>
      <p:sp>
        <p:nvSpPr>
          <p:cNvPr id="38" name="Текст 4"/>
          <p:cNvSpPr>
            <a:spLocks noGrp="1"/>
          </p:cNvSpPr>
          <p:nvPr>
            <p:ph type="body" sz="half" idx="2"/>
          </p:nvPr>
        </p:nvSpPr>
        <p:spPr>
          <a:xfrm>
            <a:off x="7435349" y="2013804"/>
            <a:ext cx="3618459" cy="441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 декабря 2021 — настоящее время</a:t>
            </a:r>
          </a:p>
        </p:txBody>
      </p:sp>
      <p:pic>
        <p:nvPicPr>
          <p:cNvPr id="65" name="Изображение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9" y="2688495"/>
            <a:ext cx="428835" cy="363381"/>
          </a:xfrm>
          <a:prstGeom prst="rect">
            <a:avLst/>
          </a:prstGeom>
        </p:spPr>
      </p:pic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1088381" y="3530920"/>
            <a:ext cx="2115095" cy="8538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825500" latinLnBrk="1" hangingPunct="0"/>
            <a:r>
              <a:rPr lang="en-US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LENOVO</a:t>
            </a:r>
            <a:endParaRPr lang="ru-RU" sz="2600" dirty="0">
              <a:solidFill>
                <a:schemeClr val="bg1"/>
              </a:solidFill>
              <a:latin typeface="+mj-lt"/>
              <a:ea typeface="Jost" panose="020B0604020202020204" charset="-52"/>
              <a:cs typeface="Chalet LondonNineteenSixty" charset="0"/>
              <a:sym typeface="Open Sans Light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379704" y="2879343"/>
            <a:ext cx="1132127" cy="1127757"/>
          </a:xfrm>
          <a:prstGeom prst="ellipse">
            <a:avLst/>
          </a:prstGeom>
          <a:solidFill>
            <a:srgbClr val="F2D196"/>
          </a:solidFill>
          <a:ln>
            <a:solidFill>
              <a:srgbClr val="F2D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Изображение 3">
            <a:extLst>
              <a:ext uri="{FF2B5EF4-FFF2-40B4-BE49-F238E27FC236}">
                <a16:creationId xmlns:a16="http://schemas.microsoft.com/office/drawing/2014/main" id="{BF74532B-0E37-43F7-B1ED-B22BD3A17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83" y="3182737"/>
            <a:ext cx="538219" cy="538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58" y="1791310"/>
            <a:ext cx="1220400" cy="122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0" name="Группа 19"/>
          <p:cNvGrpSpPr/>
          <p:nvPr/>
        </p:nvGrpSpPr>
        <p:grpSpPr>
          <a:xfrm>
            <a:off x="3916294" y="590103"/>
            <a:ext cx="3097763" cy="909511"/>
            <a:chOff x="4902897" y="1167141"/>
            <a:chExt cx="3097763" cy="909511"/>
          </a:xfrm>
        </p:grpSpPr>
        <p:sp>
          <p:nvSpPr>
            <p:cNvPr id="21" name="Прямоугольник с двумя усеченными противолежащими углами 20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75909" y="854210"/>
            <a:ext cx="247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Регион: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7583" y="907774"/>
            <a:ext cx="2774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Беларусь, Молдова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8766949" y="2897907"/>
            <a:ext cx="1097816" cy="1127757"/>
          </a:xfrm>
          <a:prstGeom prst="ellipse">
            <a:avLst/>
          </a:prstGeom>
          <a:solidFill>
            <a:srgbClr val="F2D196"/>
          </a:solidFill>
          <a:ln>
            <a:solidFill>
              <a:srgbClr val="F2D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Изображение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58" y="3173185"/>
            <a:ext cx="307415" cy="593067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10154194" y="2912780"/>
            <a:ext cx="1120531" cy="1127757"/>
          </a:xfrm>
          <a:prstGeom prst="ellipse">
            <a:avLst/>
          </a:prstGeom>
          <a:solidFill>
            <a:srgbClr val="F2D196"/>
          </a:solidFill>
          <a:ln>
            <a:solidFill>
              <a:srgbClr val="F2D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282" y="3199144"/>
            <a:ext cx="564325" cy="555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1665" y="5632313"/>
            <a:ext cx="49465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dirty="0"/>
              <a:t>Соцсети Молдовы: </a:t>
            </a:r>
            <a:r>
              <a:rPr lang="en-US" sz="1300" dirty="0">
                <a:solidFill>
                  <a:srgbClr val="F2D196"/>
                </a:solidFill>
                <a:hlinkClick r:id="rId8"/>
              </a:rPr>
              <a:t>instagram.com/lenovo_moldova/</a:t>
            </a:r>
            <a:endParaRPr lang="en-US" sz="1300" dirty="0">
              <a:solidFill>
                <a:srgbClr val="F2D19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F2D196"/>
                </a:solidFill>
                <a:hlinkClick r:id="rId9"/>
              </a:rPr>
              <a:t>facebook.com/lenovomoldova</a:t>
            </a:r>
            <a:endParaRPr lang="ru-RU" sz="1300" dirty="0">
              <a:solidFill>
                <a:srgbClr val="F2D1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1665" y="4525304"/>
            <a:ext cx="5310563" cy="967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dirty="0">
                <a:ea typeface="Jost" panose="020B0604020202020204" charset="-52"/>
                <a:cs typeface="Chalet ParisNineteenSixty" charset="0"/>
              </a:rPr>
              <a:t>Соцсети РБ: </a:t>
            </a:r>
            <a:r>
              <a:rPr lang="en-US" sz="1300" dirty="0">
                <a:solidFill>
                  <a:srgbClr val="00A8C1"/>
                </a:solidFill>
                <a:ea typeface="Jost" panose="020B0604020202020204" charset="-52"/>
                <a:cs typeface="Chalet ParisNineteenSixty" charset="0"/>
                <a:hlinkClick r:id="rId10"/>
              </a:rPr>
              <a:t>instagram.com/lenovo_by/</a:t>
            </a:r>
            <a:endParaRPr lang="ru-RU" sz="1300" dirty="0">
              <a:solidFill>
                <a:srgbClr val="00A8C1"/>
              </a:solidFill>
              <a:ea typeface="Jost" panose="020B0604020202020204" charset="-52"/>
              <a:cs typeface="Chalet ParisNineteenSixty" charset="0"/>
            </a:endParaRP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F2D196"/>
                </a:solidFill>
                <a:ea typeface="Jost" panose="020B0604020202020204" charset="-52"/>
                <a:cs typeface="Chalet ParisNineteenSixty" charset="0"/>
                <a:hlinkClick r:id="rId11"/>
              </a:rPr>
              <a:t>facebook.com/</a:t>
            </a:r>
            <a:r>
              <a:rPr lang="en-US" sz="1300" dirty="0" err="1">
                <a:solidFill>
                  <a:srgbClr val="F2D196"/>
                </a:solidFill>
                <a:ea typeface="Jost" panose="020B0604020202020204" charset="-52"/>
                <a:cs typeface="Chalet ParisNineteenSixty" charset="0"/>
                <a:hlinkClick r:id="rId11"/>
              </a:rPr>
              <a:t>lenovobelarus</a:t>
            </a:r>
            <a:endParaRPr lang="ru-RU" sz="1300" dirty="0">
              <a:solidFill>
                <a:srgbClr val="F2D196"/>
              </a:solidFill>
              <a:ea typeface="Jost" panose="020B0604020202020204" charset="-52"/>
              <a:cs typeface="Chalet ParisNineteenSixty" charset="0"/>
            </a:endParaRP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F2D196"/>
                </a:solidFill>
                <a:ea typeface="Jost" panose="020B0604020202020204" charset="-52"/>
                <a:cs typeface="Chalet ParisNineteenSixty" charset="0"/>
                <a:hlinkClick r:id="rId12"/>
              </a:rPr>
              <a:t>tiktok.com/@</a:t>
            </a:r>
            <a:r>
              <a:rPr lang="en-US" sz="1300" dirty="0" err="1">
                <a:solidFill>
                  <a:srgbClr val="F2D196"/>
                </a:solidFill>
                <a:ea typeface="Jost" panose="020B0604020202020204" charset="-52"/>
                <a:cs typeface="Chalet ParisNineteenSixty" charset="0"/>
                <a:hlinkClick r:id="rId12"/>
              </a:rPr>
              <a:t>lenovo_by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98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ea typeface="Jost" panose="020B0604020202020204" charset="-52"/>
                <a:cs typeface="Chalet LondonNineteenSixty" charset="0"/>
                <a:sym typeface="Open Sans Light"/>
              </a:rPr>
              <a:t>ТОЧКА ОТСЧЁТА</a:t>
            </a:r>
            <a:endParaRPr lang="ru-RU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A3A8D-BEE3-49B0-86A1-85C7B7335E2E}"/>
              </a:ext>
            </a:extLst>
          </p:cNvPr>
          <p:cNvSpPr txBox="1"/>
          <p:nvPr/>
        </p:nvSpPr>
        <p:spPr>
          <a:xfrm>
            <a:off x="5027574" y="4384793"/>
            <a:ext cx="63236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ea typeface="Jost" panose="020B0604020202020204" charset="-52"/>
                <a:cs typeface="Chalet ParisNineteenSixty" charset="0"/>
                <a:sym typeface="Open Sans Light"/>
              </a:rPr>
              <a:t>Слабые области, которые необходимо было улучшить: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500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Дизайн, контент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Ограниченное использование инструментов </a:t>
            </a:r>
            <a:r>
              <a:rPr lang="ru-RU" sz="1500" dirty="0" err="1">
                <a:ea typeface="Jost" panose="020B0604020202020204" charset="-52"/>
                <a:cs typeface="Chalet ParisNineteenSixty" charset="0"/>
                <a:sym typeface="Open Sans Light"/>
              </a:rPr>
              <a:t>соцсетей</a:t>
            </a:r>
            <a:endParaRPr lang="ru-RU" sz="1500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Создание дополнительных каналов для коммуникации с ЦА</a:t>
            </a:r>
            <a:endParaRPr lang="be-BY" sz="1500" dirty="0">
              <a:ea typeface="Jost" panose="020B0604020202020204" charset="-52"/>
              <a:cs typeface="Chalet ParisNineteenSixty" charset="0"/>
              <a:sym typeface="Open Sans Light"/>
            </a:endParaRPr>
          </a:p>
        </p:txBody>
      </p:sp>
      <p:pic>
        <p:nvPicPr>
          <p:cNvPr id="9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628" y="1166952"/>
            <a:ext cx="2581959" cy="514676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458850" y="704222"/>
            <a:ext cx="1577061" cy="454025"/>
          </a:xfrm>
          <a:prstGeom prst="roundRect">
            <a:avLst/>
          </a:prstGeom>
          <a:solidFill>
            <a:srgbClr val="F2D196"/>
          </a:solidFill>
          <a:ln w="12700" cap="flat">
            <a:solidFill>
              <a:srgbClr val="F2D196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latinLnBrk="1" hangingPunct="0"/>
            <a:r>
              <a:rPr lang="ru-RU" sz="2000" b="1" dirty="0">
                <a:solidFill>
                  <a:schemeClr val="bg1"/>
                </a:solidFill>
                <a:latin typeface="+mj-lt"/>
                <a:ea typeface="Open Sans Light"/>
                <a:cs typeface="Open Sans Light"/>
                <a:sym typeface="Open Sans Light"/>
              </a:rPr>
              <a:t>ЗАДАЧИ: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40718" y="1471094"/>
            <a:ext cx="3097763" cy="909511"/>
            <a:chOff x="4902897" y="1167141"/>
            <a:chExt cx="3097763" cy="909511"/>
          </a:xfrm>
        </p:grpSpPr>
        <p:sp>
          <p:nvSpPr>
            <p:cNvPr id="10" name="Прямоугольник с двумя усеченными противолежащими углами 9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27574" y="1678834"/>
            <a:ext cx="2872124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Jost" pitchFamily="2" charset="-52"/>
                <a:ea typeface="Jost" pitchFamily="2" charset="-52"/>
              </a:rPr>
              <a:t>Повышение узнаваемости бренда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Lenovo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среди целевой аудитории</a:t>
            </a:r>
            <a:endParaRPr lang="ru-RU" sz="1300" dirty="0">
              <a:latin typeface="Jost" pitchFamily="2" charset="-52"/>
              <a:ea typeface="Jost" pitchFamily="2" charset="-52"/>
              <a:cs typeface="Chalet LondonNineteenSixty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727330" y="2622193"/>
            <a:ext cx="3097763" cy="909511"/>
            <a:chOff x="4902897" y="1167141"/>
            <a:chExt cx="3097763" cy="909511"/>
          </a:xfrm>
        </p:grpSpPr>
        <p:sp>
          <p:nvSpPr>
            <p:cNvPr id="15" name="Прямоугольник с двумя усеченными противолежащими углами 14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413725" y="1478780"/>
            <a:ext cx="3097763" cy="909511"/>
            <a:chOff x="4902897" y="1167141"/>
            <a:chExt cx="3097763" cy="909511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75403" y="2758615"/>
            <a:ext cx="3267746" cy="9079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Jost" pitchFamily="2" charset="-52"/>
                <a:ea typeface="Jost" pitchFamily="2" charset="-52"/>
              </a:rPr>
              <a:t>Рост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brand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preference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Lenovo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и его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суббрендов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, рост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brand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premium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для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Lenovo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и его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суббрендов</a:t>
            </a:r>
            <a:endParaRPr lang="ru-RU" sz="1300" dirty="0">
              <a:latin typeface="Jost" pitchFamily="2" charset="-52"/>
              <a:ea typeface="Jost" pitchFamily="2" charset="-52"/>
              <a:cs typeface="Chalet LondonNineteenSixty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Jost" pitchFamily="2" charset="-52"/>
              <a:ea typeface="Jost" pitchFamily="2" charset="-52"/>
              <a:cs typeface="Chalet LondonNineteenSixty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45748" y="1711184"/>
            <a:ext cx="2865740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Jost" pitchFamily="2" charset="-52"/>
                <a:ea typeface="Jost" pitchFamily="2" charset="-52"/>
              </a:rPr>
              <a:t>Рост вовлеченности для бренда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Lenovo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и его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суббрендов</a:t>
            </a:r>
            <a:endParaRPr lang="ru-RU" sz="1300" dirty="0">
              <a:latin typeface="Jost" pitchFamily="2" charset="-52"/>
              <a:ea typeface="Jost" pitchFamily="2" charset="-52"/>
              <a:cs typeface="Chalet LondonNineteenSixty" charset="0"/>
            </a:endParaRPr>
          </a:p>
          <a:p>
            <a:endParaRPr lang="ru-RU" sz="1200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3" y="1711184"/>
            <a:ext cx="2305475" cy="40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СТРАТЕГИЯ И РЕШЕНИЯ</a:t>
            </a:r>
            <a:endParaRPr lang="ru-RU" sz="2000" dirty="0"/>
          </a:p>
        </p:txBody>
      </p:sp>
      <p:pic>
        <p:nvPicPr>
          <p:cNvPr id="11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131" y="1437773"/>
            <a:ext cx="2530669" cy="4875942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sp>
        <p:nvSpPr>
          <p:cNvPr id="13" name="Объект 5"/>
          <p:cNvSpPr txBox="1">
            <a:spLocks/>
          </p:cNvSpPr>
          <p:nvPr/>
        </p:nvSpPr>
        <p:spPr>
          <a:xfrm>
            <a:off x="4643888" y="457200"/>
            <a:ext cx="6975893" cy="240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ru-RU" sz="1400" dirty="0">
                <a:ea typeface="Jost" panose="020B0604020202020204" charset="-52"/>
                <a:cs typeface="Chalet LondonNineteenSixty" charset="0"/>
              </a:rPr>
            </a:br>
            <a:r>
              <a:rPr lang="ru-RU" sz="1600" b="1" dirty="0">
                <a:ea typeface="Jost" panose="020B0604020202020204" charset="-52"/>
                <a:cs typeface="Chalet LondonNineteenSixty" charset="0"/>
              </a:rPr>
              <a:t>ЗАДАЧА №1: Обновить дизайн-концепцию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Ранее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визуалы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были неживыми и не отображали концепцию различных линеек бренда, из них нельзя было понять для каких сегментов целевой аудитории создан тот или иной продукт бренда. </a:t>
            </a:r>
            <a:endParaRPr lang="be-BY" sz="1400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be-BY" sz="1600" b="1" dirty="0">
                <a:ea typeface="Jost" panose="020B0604020202020204" charset="-52"/>
                <a:cs typeface="Chalet LondonNineteenSixty" charset="0"/>
              </a:rPr>
              <a:t>РЕШЕНИЕ: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организовали ряд фотосессий для которых подбирались локации, модели и образы, согласно концепции различных линеек бренда. «Оживили» ленту благодаря использованию живых фото в тематических и сезонных локациях.</a:t>
            </a: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4643888" y="3178611"/>
            <a:ext cx="6975893" cy="299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ea typeface="Jost" panose="020B0604020202020204" charset="-52"/>
                <a:cs typeface="Chalet LondonNineteenSixty" charset="0"/>
              </a:rPr>
              <a:t>ЗАДАЧА №2: Повысить лояльность и вовлеченность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Существовал запрос на создание дополнительных каналов коммуникации для бреда, а также повышение вовлеченности в аккаунтах.</a:t>
            </a:r>
            <a:endParaRPr lang="ru-RU" sz="1400" b="1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be-BY" sz="1600" b="1" dirty="0">
                <a:ea typeface="Jost" panose="020B0604020202020204" charset="-52"/>
                <a:cs typeface="Chalet LondonNineteenSixty" charset="0"/>
              </a:rPr>
              <a:t>РЕШЕНИЕ: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 был создан аккаунт в 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Instagram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для регионы Молдовы (дублирование контента из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беларуского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аккаунта с обеспечением переводов текстов на румынский) и аккаунт в </a:t>
            </a:r>
            <a:r>
              <a:rPr lang="en-US" sz="1400" dirty="0" err="1">
                <a:ea typeface="Jost" panose="020B0604020202020204" charset="-52"/>
                <a:cs typeface="Chalet LondonNineteenSixty" charset="0"/>
              </a:rPr>
              <a:t>TikTok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для РБ, тем самым мы смогли охватить большее количество ЦА, выстроить коммуникацию в удобной для нее соцсети и создать эмоциональную привязку к бренду. Мы использовали различные форматы публикаций и предоставленные платформами инструменты для увеличения вовлечения аудитории на всех площадках (опросы, викторины, призыв оставить комментарий в публикации, побуждающие для ответа названия видео (для </a:t>
            </a:r>
            <a:r>
              <a:rPr lang="en-US" sz="1400" dirty="0" err="1">
                <a:ea typeface="Jost" panose="020B0604020202020204" charset="-52"/>
                <a:cs typeface="Chalet LondonNineteenSixty" charset="0"/>
              </a:rPr>
              <a:t>TikTok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)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.</a:t>
            </a:r>
            <a:endParaRPr lang="ru-RU" sz="1600" b="1" dirty="0">
              <a:ea typeface="Jost" panose="020B0604020202020204" charset="-52"/>
              <a:cs typeface="Chalet LondonNineteenSixty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1924817"/>
            <a:ext cx="2272937" cy="38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23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4"/>
          <p:cNvSpPr>
            <a:spLocks noGrp="1"/>
          </p:cNvSpPr>
          <p:nvPr>
            <p:ph type="body" sz="half" idx="2"/>
          </p:nvPr>
        </p:nvSpPr>
        <p:spPr>
          <a:xfrm>
            <a:off x="4453994" y="601114"/>
            <a:ext cx="7346942" cy="917135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ru-RU" sz="16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Для каждого продукта проводиться фотосессия, которая транслирует ДНК бренда и поддерживает общий </a:t>
            </a:r>
            <a:r>
              <a:rPr lang="ru-RU" sz="1600" dirty="0" err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месседж</a:t>
            </a:r>
            <a:r>
              <a:rPr lang="ru-RU" sz="16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 «Умные технологии для всех»</a:t>
            </a:r>
            <a:endParaRPr lang="ru-RU" sz="1600" dirty="0">
              <a:solidFill>
                <a:schemeClr val="tx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579340" y="3326682"/>
            <a:ext cx="3296898" cy="4876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825500" latinLnBrk="1" hangingPunct="0"/>
            <a:r>
              <a:rPr lang="ru-RU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Визуальный стиль</a:t>
            </a:r>
          </a:p>
        </p:txBody>
      </p:sp>
      <p:pic>
        <p:nvPicPr>
          <p:cNvPr id="21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90" y="2636229"/>
            <a:ext cx="401371" cy="401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75" y="1616514"/>
            <a:ext cx="1220400" cy="122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64CD3-E763-4FA3-A4AE-0C12998AF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86" y="1391823"/>
            <a:ext cx="4845075" cy="48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12218126" cy="6882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575962"/>
              </p:ext>
            </p:extLst>
          </p:nvPr>
        </p:nvGraphicFramePr>
        <p:xfrm>
          <a:off x="3983897" y="1202769"/>
          <a:ext cx="5861718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0859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9">
                  <a:extLst>
                    <a:ext uri="{9D8B030D-6E8A-4147-A177-3AD203B41FA5}">
                      <a16:colId xmlns:a16="http://schemas.microsoft.com/office/drawing/2014/main" val="2549430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Охват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23%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Вовлеченность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62%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ER,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692147"/>
              </p:ext>
            </p:extLst>
          </p:nvPr>
        </p:nvGraphicFramePr>
        <p:xfrm>
          <a:off x="3983905" y="3231273"/>
          <a:ext cx="5861710" cy="1061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30855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5">
                  <a:extLst>
                    <a:ext uri="{9D8B030D-6E8A-4147-A177-3AD203B41FA5}">
                      <a16:colId xmlns:a16="http://schemas.microsoft.com/office/drawing/2014/main" val="1757223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Показы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на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69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Вовлеченность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</a:t>
                      </a:r>
                      <a:r>
                        <a:rPr lang="en-US" sz="1500" dirty="0"/>
                        <a:t>280</a:t>
                      </a:r>
                      <a:r>
                        <a:rPr lang="ru-RU" sz="15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ER,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39</a:t>
                      </a:r>
                      <a:r>
                        <a:rPr lang="en-US" sz="1500" dirty="0"/>
                        <a:t>%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sp>
        <p:nvSpPr>
          <p:cNvPr id="19" name="Заголовок 5"/>
          <p:cNvSpPr txBox="1">
            <a:spLocks/>
          </p:cNvSpPr>
          <p:nvPr/>
        </p:nvSpPr>
        <p:spPr>
          <a:xfrm>
            <a:off x="1604514" y="478894"/>
            <a:ext cx="8241102" cy="4597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РЕЗУЛЬТАТЫ Беларусь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402162"/>
              </p:ext>
            </p:extLst>
          </p:nvPr>
        </p:nvGraphicFramePr>
        <p:xfrm>
          <a:off x="3983905" y="4888937"/>
          <a:ext cx="5861710" cy="15816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30855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5">
                  <a:extLst>
                    <a:ext uri="{9D8B030D-6E8A-4147-A177-3AD203B41FA5}">
                      <a16:colId xmlns:a16="http://schemas.microsoft.com/office/drawing/2014/main" val="3684213387"/>
                    </a:ext>
                  </a:extLst>
                </a:gridCol>
              </a:tblGrid>
              <a:tr h="376084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Подписчики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1 856 человек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51003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Показы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500" baseline="0" dirty="0"/>
                        <a:t> 2 487 263 </a:t>
                      </a:r>
                      <a:r>
                        <a:rPr lang="ru-RU" sz="1200" baseline="0" dirty="0"/>
                        <a:t>(среднее месячное значение за период работы с проектом)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69549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Вовлеченность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500" dirty="0"/>
                        <a:t>14 988 </a:t>
                      </a:r>
                      <a:r>
                        <a:rPr lang="ru-RU" sz="1200" baseline="0" dirty="0"/>
                        <a:t>(среднее месячное значение за период работы с проектом)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44792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93190" y="3070176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Instagram</a:t>
            </a:r>
            <a:endParaRPr lang="ru-RU" sz="2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493190" y="4714169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TikTok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493190" y="1269165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Facebook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906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3916295" y="1340528"/>
            <a:ext cx="3097763" cy="909511"/>
            <a:chOff x="4902897" y="1167141"/>
            <a:chExt cx="3097763" cy="909511"/>
          </a:xfrm>
        </p:grpSpPr>
        <p:sp>
          <p:nvSpPr>
            <p:cNvPr id="17" name="Прямоугольник с двумя усеченными противолежащими углами 16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FD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16295" y="2405829"/>
            <a:ext cx="3097763" cy="911099"/>
            <a:chOff x="4902897" y="2232442"/>
            <a:chExt cx="3097763" cy="911099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2234030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6"/>
            <p:cNvSpPr/>
            <p:nvPr/>
          </p:nvSpPr>
          <p:spPr>
            <a:xfrm>
              <a:off x="4902897" y="22324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FD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147864" y="1638578"/>
            <a:ext cx="273357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</a:rPr>
              <a:t>Период продвижения: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53289" y="2705901"/>
            <a:ext cx="286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  <a:cs typeface="Chalet LondonNineteenSixty" charset="0"/>
              </a:rPr>
              <a:t>Площадки:</a:t>
            </a:r>
            <a:endParaRPr lang="ru-RU" sz="1400" dirty="0"/>
          </a:p>
        </p:txBody>
      </p:sp>
      <p:sp>
        <p:nvSpPr>
          <p:cNvPr id="38" name="Текст 4"/>
          <p:cNvSpPr>
            <a:spLocks noGrp="1"/>
          </p:cNvSpPr>
          <p:nvPr>
            <p:ph type="body" sz="half" idx="2"/>
          </p:nvPr>
        </p:nvSpPr>
        <p:spPr>
          <a:xfrm>
            <a:off x="7379704" y="1534159"/>
            <a:ext cx="3558261" cy="481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>
                <a:latin typeface="+mn-lt"/>
                <a:ea typeface="Jost" panose="020B0604020202020204" charset="-52"/>
                <a:cs typeface="Chalet ParisNineteenSixty" charset="0"/>
              </a:rPr>
              <a:t>С 21.04.2021 — настоящее время</a:t>
            </a:r>
          </a:p>
        </p:txBody>
      </p:sp>
      <p:sp>
        <p:nvSpPr>
          <p:cNvPr id="60" name="Овал 59"/>
          <p:cNvSpPr/>
          <p:nvPr/>
        </p:nvSpPr>
        <p:spPr>
          <a:xfrm>
            <a:off x="7379704" y="2416112"/>
            <a:ext cx="884271" cy="897639"/>
          </a:xfrm>
          <a:prstGeom prst="ellips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/>
          <p:cNvSpPr/>
          <p:nvPr/>
        </p:nvSpPr>
        <p:spPr>
          <a:xfrm>
            <a:off x="8582186" y="2405829"/>
            <a:ext cx="884271" cy="897639"/>
          </a:xfrm>
          <a:prstGeom prst="ellips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9823394" y="2416112"/>
            <a:ext cx="884271" cy="897639"/>
          </a:xfrm>
          <a:prstGeom prst="ellips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06" y="2605638"/>
            <a:ext cx="261583" cy="504647"/>
          </a:xfrm>
          <a:prstGeom prst="rect">
            <a:avLst/>
          </a:prstGeom>
          <a:noFill/>
        </p:spPr>
      </p:pic>
      <p:pic>
        <p:nvPicPr>
          <p:cNvPr id="65" name="Изображение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9" y="2688495"/>
            <a:ext cx="428835" cy="363381"/>
          </a:xfrm>
          <a:prstGeom prst="rect">
            <a:avLst/>
          </a:prstGeom>
        </p:spPr>
      </p:pic>
      <p:sp>
        <p:nvSpPr>
          <p:cNvPr id="66" name="Текст 4"/>
          <p:cNvSpPr>
            <a:spLocks noGrp="1"/>
          </p:cNvSpPr>
          <p:nvPr>
            <p:ph type="body" sz="half" idx="2"/>
          </p:nvPr>
        </p:nvSpPr>
        <p:spPr>
          <a:xfrm>
            <a:off x="7379704" y="3462634"/>
            <a:ext cx="4193460" cy="2267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>
                <a:latin typeface="+mn-lt"/>
                <a:ea typeface="Jost" panose="020B0604020202020204" charset="-52"/>
                <a:cs typeface="Chalet ParisNineteenSixty" charset="0"/>
              </a:rPr>
              <a:t>Сайт: </a:t>
            </a:r>
            <a:r>
              <a:rPr lang="en-US" sz="1500" dirty="0">
                <a:solidFill>
                  <a:srgbClr val="00A8C1"/>
                </a:solidFill>
                <a:latin typeface="+mn-lt"/>
                <a:ea typeface="Jost" panose="020B0604020202020204" charset="-52"/>
                <a:cs typeface="Chalet ParisNineteenSixty" charset="0"/>
                <a:hlinkClick r:id="rId5"/>
              </a:rPr>
              <a:t>beeline.kz/b2b/ru</a:t>
            </a:r>
            <a:endParaRPr lang="ru-RU" sz="1500" dirty="0">
              <a:solidFill>
                <a:srgbClr val="00A8C1"/>
              </a:solidFill>
              <a:latin typeface="+mn-lt"/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r>
              <a:rPr lang="ru-RU" sz="1500" dirty="0" err="1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Соцсети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: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  <a:hlinkClick r:id="rId6"/>
              </a:rPr>
              <a:t>facebook.com/beelinebusinesskz</a:t>
            </a:r>
            <a:endParaRPr lang="ru-RU" sz="1500" dirty="0">
              <a:solidFill>
                <a:schemeClr val="tx1"/>
              </a:solidFill>
              <a:latin typeface="+mn-lt"/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  <a:hlinkClick r:id="rId7"/>
              </a:rPr>
              <a:t>linkedin.com/showcase/beelinebusinesskz</a:t>
            </a:r>
            <a:endParaRPr lang="ru-RU" sz="1500" dirty="0">
              <a:latin typeface="+mn-lt"/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r>
              <a:rPr lang="en-US" sz="1500" dirty="0">
                <a:latin typeface="Jost (Основной текст)"/>
                <a:hlinkClick r:id="rId8"/>
              </a:rPr>
              <a:t>t.me/beelinebusinesskz</a:t>
            </a:r>
            <a:endParaRPr lang="ru-RU" sz="1500" dirty="0">
              <a:solidFill>
                <a:schemeClr val="tx1"/>
              </a:solidFill>
              <a:latin typeface="Jost (Основной текст)"/>
              <a:ea typeface="Jost" panose="020B0604020202020204" charset="-52"/>
              <a:cs typeface="Chalet ParisNineteenSixty" charset="0"/>
            </a:endParaRPr>
          </a:p>
        </p:txBody>
      </p:sp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497476" y="4127454"/>
            <a:ext cx="3296898" cy="8538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825500" latinLnBrk="1" hangingPunct="0"/>
            <a:r>
              <a:rPr lang="en-US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BEELINE BUSINESS</a:t>
            </a:r>
            <a:br>
              <a:rPr lang="en-US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</a:br>
            <a:r>
              <a:rPr lang="en-US" sz="2600" dirty="0"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Kazakhstan</a:t>
            </a:r>
            <a:endParaRPr lang="ru-RU" sz="2600" dirty="0">
              <a:solidFill>
                <a:schemeClr val="bg1"/>
              </a:solidFill>
              <a:latin typeface="+mj-lt"/>
              <a:ea typeface="Jost" panose="020B0604020202020204" charset="-52"/>
              <a:cs typeface="Chalet LondonNineteenSixty" charset="0"/>
              <a:sym typeface="Open Sans Ligh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89" y="1750742"/>
            <a:ext cx="1220552" cy="1220552"/>
          </a:xfrm>
          <a:prstGeom prst="ellipse">
            <a:avLst/>
          </a:prstGeom>
        </p:spPr>
      </p:pic>
      <p:pic>
        <p:nvPicPr>
          <p:cNvPr id="21" name="Изображение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90" y="2636229"/>
            <a:ext cx="401371" cy="4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29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12218126" cy="6882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29839"/>
              </p:ext>
            </p:extLst>
          </p:nvPr>
        </p:nvGraphicFramePr>
        <p:xfrm>
          <a:off x="3587082" y="1731496"/>
          <a:ext cx="5861718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0859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9">
                  <a:extLst>
                    <a:ext uri="{9D8B030D-6E8A-4147-A177-3AD203B41FA5}">
                      <a16:colId xmlns:a16="http://schemas.microsoft.com/office/drawing/2014/main" val="2549430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Охват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</a:t>
                      </a:r>
                      <a:r>
                        <a:rPr lang="en-US" sz="1500" dirty="0"/>
                        <a:t>32</a:t>
                      </a:r>
                      <a:r>
                        <a:rPr lang="ru-RU" sz="1500" dirty="0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Взаимодействия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131%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ER,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34</a:t>
                      </a:r>
                      <a:r>
                        <a:rPr lang="en-US" sz="1500" dirty="0"/>
                        <a:t>%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103393"/>
              </p:ext>
            </p:extLst>
          </p:nvPr>
        </p:nvGraphicFramePr>
        <p:xfrm>
          <a:off x="3587082" y="4257568"/>
          <a:ext cx="5861710" cy="1508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30855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5">
                  <a:extLst>
                    <a:ext uri="{9D8B030D-6E8A-4147-A177-3AD203B41FA5}">
                      <a16:colId xmlns:a16="http://schemas.microsoft.com/office/drawing/2014/main" val="1757223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Показы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225</a:t>
                      </a:r>
                      <a:r>
                        <a:rPr lang="ru-RU" sz="1500" b="0" baseline="0" dirty="0">
                          <a:solidFill>
                            <a:schemeClr val="tx1"/>
                          </a:solidFill>
                        </a:rPr>
                        <a:t> 415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(среднее значение за период работы с проектом)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Вовлеченность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500" baseline="0" dirty="0"/>
                        <a:t> 1 715 </a:t>
                      </a:r>
                      <a:r>
                        <a:rPr lang="ru-RU" sz="1200" baseline="0" dirty="0"/>
                        <a:t>(среднее значение за период работы с проектом)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ER,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500" dirty="0"/>
                        <a:t>9,69%</a:t>
                      </a:r>
                      <a:r>
                        <a:rPr lang="ru-RU" sz="1500" baseline="0" dirty="0"/>
                        <a:t> </a:t>
                      </a:r>
                      <a:r>
                        <a:rPr lang="ru-RU" sz="1200" baseline="0" dirty="0"/>
                        <a:t>(среднее значение за период работы с проектом)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sp>
        <p:nvSpPr>
          <p:cNvPr id="19" name="Заголовок 5"/>
          <p:cNvSpPr txBox="1">
            <a:spLocks/>
          </p:cNvSpPr>
          <p:nvPr/>
        </p:nvSpPr>
        <p:spPr>
          <a:xfrm>
            <a:off x="2017461" y="571201"/>
            <a:ext cx="7545365" cy="4597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РЕЗУЛЬТАТЫ Молдова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6375" y="4257568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Instagram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96375" y="1820018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Facebook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090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усеченными противолежащими углами 23">
            <a:extLst>
              <a:ext uri="{FF2B5EF4-FFF2-40B4-BE49-F238E27FC236}">
                <a16:creationId xmlns:a16="http://schemas.microsoft.com/office/drawing/2014/main" id="{84538C91-B7F5-495D-B6E8-32F64CCE832B}"/>
              </a:ext>
            </a:extLst>
          </p:cNvPr>
          <p:cNvSpPr/>
          <p:nvPr/>
        </p:nvSpPr>
        <p:spPr>
          <a:xfrm>
            <a:off x="8217871" y="1472571"/>
            <a:ext cx="3435951" cy="884958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Визуальное оформление групп</a:t>
            </a:r>
            <a:r>
              <a:rPr lang="be-BY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ы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,</a:t>
            </a:r>
          </a:p>
          <a:p>
            <a:pPr algn="ctr"/>
            <a:r>
              <a:rPr lang="ru-RU" sz="1400" dirty="0" err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брендирование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. Создание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единого стиля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96" y="873561"/>
            <a:ext cx="3041650" cy="895350"/>
          </a:xfrm>
        </p:spPr>
        <p:txBody>
          <a:bodyPr/>
          <a:lstStyle/>
          <a:p>
            <a:r>
              <a:rPr lang="ru-RU" dirty="0"/>
              <a:t>ВИДЫ РАБОТ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08CBF4D-B59D-408A-9EBE-647BE8FE3710}"/>
              </a:ext>
            </a:extLst>
          </p:cNvPr>
          <p:cNvGrpSpPr/>
          <p:nvPr/>
        </p:nvGrpSpPr>
        <p:grpSpPr>
          <a:xfrm>
            <a:off x="4389386" y="393904"/>
            <a:ext cx="3435951" cy="1111960"/>
            <a:chOff x="4389389" y="375364"/>
            <a:chExt cx="3435951" cy="1111960"/>
          </a:xfrm>
        </p:grpSpPr>
        <p:sp>
          <p:nvSpPr>
            <p:cNvPr id="6" name="Прямоугольник с двумя усеченными противолежащими углами 5"/>
            <p:cNvSpPr/>
            <p:nvPr/>
          </p:nvSpPr>
          <p:spPr>
            <a:xfrm>
              <a:off x="4389389" y="602366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500" latinLnBrk="1" hangingPunct="0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</a:t>
              </a:r>
              <a:r>
                <a:rPr lang="en-US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SMM-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стратегии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продвижения бренда </a:t>
              </a:r>
              <a:endParaRPr lang="en-US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endParaRPr>
            </a:p>
            <a:p>
              <a:pPr algn="ctr" defTabSz="825500" latinLnBrk="1" hangingPunct="0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в социальных сетях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389389" y="375364"/>
              <a:ext cx="2098022" cy="265032"/>
            </a:xfrm>
            <a:prstGeom prst="roundRect">
              <a:avLst>
                <a:gd name="adj" fmla="val 50000"/>
              </a:avLst>
            </a:prstGeom>
            <a:solidFill>
              <a:srgbClr val="E35F5D"/>
            </a:solidFill>
            <a:ln>
              <a:solidFill>
                <a:srgbClr val="E35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Стратегия</a:t>
              </a: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8217871" y="1231850"/>
            <a:ext cx="2098022" cy="26503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Jost" pitchFamily="2" charset="-52"/>
                <a:ea typeface="Jost" pitchFamily="2" charset="-52"/>
              </a:rPr>
              <a:t>Дизайн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FD6B92-F4F0-457A-8191-751C8A14A629}"/>
              </a:ext>
            </a:extLst>
          </p:cNvPr>
          <p:cNvGrpSpPr/>
          <p:nvPr/>
        </p:nvGrpSpPr>
        <p:grpSpPr>
          <a:xfrm>
            <a:off x="4389385" y="2048221"/>
            <a:ext cx="3435951" cy="1125291"/>
            <a:chOff x="4389388" y="1987130"/>
            <a:chExt cx="3435951" cy="1125291"/>
          </a:xfrm>
        </p:grpSpPr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389388" y="2227463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уникальной контент-стратегии и частоты публикаций. Разработка плана SM-активностей (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интерактивы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опросы)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389389" y="1987130"/>
              <a:ext cx="2098022" cy="263321"/>
            </a:xfrm>
            <a:prstGeom prst="roundRect">
              <a:avLst>
                <a:gd name="adj" fmla="val 50000"/>
              </a:avLst>
            </a:prstGeom>
            <a:solidFill>
              <a:srgbClr val="13DDCF"/>
            </a:solidFill>
            <a:ln>
              <a:solidFill>
                <a:srgbClr val="13D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>
                  <a:latin typeface="Jost" pitchFamily="2" charset="-52"/>
                  <a:ea typeface="Jost" pitchFamily="2" charset="-52"/>
                </a:rPr>
                <a:t>Контент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53E84DD-99CC-46D1-AF49-BE061398C3D0}"/>
              </a:ext>
            </a:extLst>
          </p:cNvPr>
          <p:cNvGrpSpPr/>
          <p:nvPr/>
        </p:nvGrpSpPr>
        <p:grpSpPr>
          <a:xfrm>
            <a:off x="8214107" y="3045844"/>
            <a:ext cx="3439715" cy="1127916"/>
            <a:chOff x="8191997" y="2054462"/>
            <a:chExt cx="3439715" cy="1127916"/>
          </a:xfrm>
        </p:grpSpPr>
        <p:sp>
          <p:nvSpPr>
            <p:cNvPr id="24" name="Прямоугольник с двумя усеченными противолежащими углами 23"/>
            <p:cNvSpPr/>
            <p:nvPr/>
          </p:nvSpPr>
          <p:spPr>
            <a:xfrm>
              <a:off x="8195761" y="2297420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Использование инструментов</a:t>
              </a:r>
            </a:p>
            <a:p>
              <a:pPr algn="ctr"/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таргетированной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рекламы</a:t>
              </a: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(продвижение промо-постов)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191997" y="2054462"/>
              <a:ext cx="2286152" cy="282129"/>
            </a:xfrm>
            <a:prstGeom prst="roundRect">
              <a:avLst>
                <a:gd name="adj" fmla="val 50000"/>
              </a:avLst>
            </a:prstGeom>
            <a:solidFill>
              <a:srgbClr val="00D372"/>
            </a:solidFill>
            <a:ln>
              <a:solidFill>
                <a:srgbClr val="00D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Платное продвижение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4389384" y="3719577"/>
            <a:ext cx="3435951" cy="1132475"/>
            <a:chOff x="8195761" y="5461624"/>
            <a:chExt cx="3435951" cy="1132475"/>
          </a:xfrm>
        </p:grpSpPr>
        <p:sp>
          <p:nvSpPr>
            <p:cNvPr id="28" name="Прямоугольник с двумя усеченными противолежащими углами 27"/>
            <p:cNvSpPr/>
            <p:nvPr/>
          </p:nvSpPr>
          <p:spPr>
            <a:xfrm>
              <a:off x="8195761" y="5709141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правил общения с подписчиками групп: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tone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of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voice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FAQ с самыми частными вопросами, скорость ответа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B300FA"/>
            </a:solidFill>
            <a:ln>
              <a:solidFill>
                <a:srgbClr val="B300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 err="1">
                  <a:latin typeface="Jost" pitchFamily="2" charset="-52"/>
                  <a:ea typeface="Jost" pitchFamily="2" charset="-52"/>
                </a:rPr>
                <a:t>Комьюнити</a:t>
              </a:r>
              <a:r>
                <a:rPr lang="ru-RU" sz="1350" dirty="0">
                  <a:latin typeface="Jost" pitchFamily="2" charset="-52"/>
                  <a:ea typeface="Jost" pitchFamily="2" charset="-52"/>
                </a:rPr>
                <a:t>-менеджмент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8217871" y="4852052"/>
            <a:ext cx="3435951" cy="1115223"/>
            <a:chOff x="8195761" y="5461624"/>
            <a:chExt cx="3435951" cy="1115223"/>
          </a:xfrm>
        </p:grpSpPr>
        <p:sp>
          <p:nvSpPr>
            <p:cNvPr id="22" name="Прямоугольник с двумя усеченными противолежащими углами 21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Ежемесячная отчетность, аналитика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 рекомендации по ведению социальных сетей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Отчётность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4389384" y="5387225"/>
            <a:ext cx="3435951" cy="1115223"/>
            <a:chOff x="8195761" y="5461624"/>
            <a:chExt cx="3435951" cy="1115223"/>
          </a:xfrm>
        </p:grpSpPr>
        <p:sp>
          <p:nvSpPr>
            <p:cNvPr id="27" name="Прямоугольник с двумя усеченными противолежащими углами 26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концепции съемок фото и видео контента, организация и сопровождение съемок</a:t>
              </a:r>
              <a:endParaRPr lang="ru-RU" sz="1400" dirty="0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err="1">
                  <a:latin typeface="Jost" pitchFamily="2" charset="-52"/>
                  <a:ea typeface="Jost" pitchFamily="2" charset="-52"/>
                </a:rPr>
                <a:t>Продакшн</a:t>
              </a:r>
              <a:endParaRPr lang="ru-RU" sz="1400" dirty="0">
                <a:latin typeface="Jost" pitchFamily="2" charset="-52"/>
                <a:ea typeface="Jost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10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525" y="1729375"/>
            <a:ext cx="1263300" cy="1263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1" name="Google Shape;221;p2"/>
          <p:cNvGrpSpPr/>
          <p:nvPr/>
        </p:nvGrpSpPr>
        <p:grpSpPr>
          <a:xfrm>
            <a:off x="3916295" y="1340528"/>
            <a:ext cx="3097763" cy="909511"/>
            <a:chOff x="4902897" y="1167141"/>
            <a:chExt cx="3097763" cy="909511"/>
          </a:xfrm>
        </p:grpSpPr>
        <p:sp>
          <p:nvSpPr>
            <p:cNvPr id="222" name="Google Shape;222;p2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127000" dist="38100" dir="2700000" algn="tl" rotWithShape="0">
                <a:srgbClr val="000000">
                  <a:alpha val="4862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/>
              <a:ahLst/>
              <a:cxnLst/>
              <a:rect l="l" t="t" r="r" b="b"/>
              <a:pathLst>
                <a:path w="148072" h="907922" extrusionOk="0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E32525"/>
            </a:solidFill>
            <a:ln>
              <a:solidFill>
                <a:srgbClr val="E32525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3916295" y="2405829"/>
            <a:ext cx="3097763" cy="911099"/>
            <a:chOff x="4902897" y="2232442"/>
            <a:chExt cx="3097763" cy="911099"/>
          </a:xfrm>
        </p:grpSpPr>
        <p:sp>
          <p:nvSpPr>
            <p:cNvPr id="225" name="Google Shape;225;p2"/>
            <p:cNvSpPr/>
            <p:nvPr/>
          </p:nvSpPr>
          <p:spPr>
            <a:xfrm>
              <a:off x="4902897" y="2234030"/>
              <a:ext cx="3097763" cy="909511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127000" dist="38100" dir="2700000" algn="tl" rotWithShape="0">
                <a:srgbClr val="000000">
                  <a:alpha val="4862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902897" y="2232442"/>
              <a:ext cx="148072" cy="907922"/>
            </a:xfrm>
            <a:custGeom>
              <a:avLst/>
              <a:gdLst/>
              <a:ahLst/>
              <a:cxnLst/>
              <a:rect l="l" t="t" r="r" b="b"/>
              <a:pathLst>
                <a:path w="148072" h="907922" extrusionOk="0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E32525"/>
            </a:solidFill>
            <a:ln>
              <a:solidFill>
                <a:srgbClr val="E32525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sp>
        <p:nvSpPr>
          <p:cNvPr id="227" name="Google Shape;227;p2"/>
          <p:cNvSpPr txBox="1"/>
          <p:nvPr/>
        </p:nvSpPr>
        <p:spPr>
          <a:xfrm>
            <a:off x="4147864" y="1638578"/>
            <a:ext cx="27335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Период продвижения:</a:t>
            </a:r>
            <a:endParaRPr sz="14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28" name="Google Shape;228;p2"/>
          <p:cNvSpPr txBox="1"/>
          <p:nvPr/>
        </p:nvSpPr>
        <p:spPr>
          <a:xfrm>
            <a:off x="4153289" y="2705901"/>
            <a:ext cx="28607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Площадки:</a:t>
            </a:r>
            <a:endParaRPr sz="14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29" name="Google Shape;229;p2"/>
          <p:cNvSpPr txBox="1">
            <a:spLocks noGrp="1"/>
          </p:cNvSpPr>
          <p:nvPr>
            <p:ph type="body" idx="1"/>
          </p:nvPr>
        </p:nvSpPr>
        <p:spPr>
          <a:xfrm>
            <a:off x="7379704" y="1534159"/>
            <a:ext cx="3558261" cy="4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</a:rPr>
              <a:t>с 1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.0</a:t>
            </a:r>
            <a:r>
              <a:rPr lang="ru-RU" sz="1500" dirty="0">
                <a:solidFill>
                  <a:schemeClr val="dk1"/>
                </a:solidFill>
              </a:rPr>
              <a:t>6</a:t>
            </a:r>
            <a:r>
              <a:rPr lang="ru-RU" sz="1500" b="0" i="0" u="none" strike="noStrike" cap="none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.2021 — </a:t>
            </a:r>
            <a:r>
              <a:rPr lang="ru-RU" sz="1500" dirty="0">
                <a:solidFill>
                  <a:schemeClr val="dk1"/>
                </a:solidFill>
              </a:rPr>
              <a:t>28.02.2022</a:t>
            </a:r>
            <a:endParaRPr sz="1500" b="0" i="0" u="none" strike="noStrike" cap="none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7379704" y="2416112"/>
            <a:ext cx="884271" cy="897639"/>
          </a:xfrm>
          <a:prstGeom prst="ellipse">
            <a:avLst/>
          </a:prstGeom>
          <a:solidFill>
            <a:srgbClr val="E32525"/>
          </a:solidFill>
          <a:ln>
            <a:solidFill>
              <a:srgbClr val="E3252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8582186" y="2405829"/>
            <a:ext cx="884271" cy="897639"/>
          </a:xfrm>
          <a:prstGeom prst="ellipse">
            <a:avLst/>
          </a:prstGeom>
          <a:solidFill>
            <a:srgbClr val="E32525"/>
          </a:solidFill>
          <a:ln>
            <a:solidFill>
              <a:srgbClr val="E3252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232" name="Google Shape;23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9206" y="2605638"/>
            <a:ext cx="261583" cy="50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"/>
          <p:cNvSpPr txBox="1"/>
          <p:nvPr/>
        </p:nvSpPr>
        <p:spPr>
          <a:xfrm>
            <a:off x="329726" y="4067072"/>
            <a:ext cx="3296898" cy="85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</a:pPr>
            <a:r>
              <a:rPr lang="ru-RU" sz="2600" dirty="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rPr>
              <a:t>O’STIN</a:t>
            </a:r>
            <a:br>
              <a:rPr lang="ru-RU" sz="2600" b="0" u="none" dirty="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rPr>
            </a:br>
            <a:r>
              <a:rPr lang="ru-RU" sz="2600" b="0" u="none" dirty="0" err="1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rPr>
              <a:t>Kazakhstan</a:t>
            </a:r>
            <a:endParaRPr sz="2600" b="0" u="none" dirty="0">
              <a:solidFill>
                <a:schemeClr val="lt1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235" name="Google Shape;23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3391" y="2613714"/>
            <a:ext cx="481840" cy="4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Текст 4"/>
          <p:cNvSpPr>
            <a:spLocks noGrp="1"/>
          </p:cNvSpPr>
          <p:nvPr>
            <p:ph type="body" sz="half" idx="2"/>
          </p:nvPr>
        </p:nvSpPr>
        <p:spPr>
          <a:xfrm>
            <a:off x="6660307" y="4127454"/>
            <a:ext cx="4997053" cy="1445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b="1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Сайт: </a:t>
            </a:r>
            <a:r>
              <a:rPr lang="en-US" sz="1500" dirty="0">
                <a:solidFill>
                  <a:srgbClr val="E32525"/>
                </a:solidFill>
                <a:ea typeface="Jost" panose="020B0604020202020204" charset="-52"/>
                <a:cs typeface="Chalet ParisNineteenSixty" charset="0"/>
              </a:rPr>
              <a:t>https://ostin.kz/</a:t>
            </a:r>
          </a:p>
          <a:p>
            <a:pPr marL="0" indent="0">
              <a:buNone/>
            </a:pPr>
            <a:r>
              <a:rPr lang="ru-RU" sz="1500" b="1" dirty="0" err="1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Соцсети</a:t>
            </a:r>
            <a:r>
              <a:rPr lang="ru-RU" sz="1500" b="1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:</a:t>
            </a:r>
            <a:r>
              <a:rPr lang="en-US" sz="1500" b="1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 </a:t>
            </a:r>
            <a:endParaRPr lang="ru-RU" sz="1500" b="1" dirty="0">
              <a:solidFill>
                <a:schemeClr val="tx1"/>
              </a:solidFill>
              <a:latin typeface="+mn-lt"/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E32525"/>
                </a:solidFill>
                <a:latin typeface="+mn-lt"/>
                <a:ea typeface="Jost" panose="020B0604020202020204" charset="-52"/>
                <a:cs typeface="Chalet ParisNineteenSixty" charset="0"/>
              </a:rPr>
              <a:t>facebook.com/ostin.kz/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E32525"/>
                </a:solidFill>
                <a:latin typeface="+mn-lt"/>
                <a:ea typeface="Jost" panose="020B0604020202020204" charset="-52"/>
                <a:cs typeface="Chalet ParisNineteenSixty" charset="0"/>
              </a:rPr>
              <a:t>instagram.com/ostin.kz</a:t>
            </a:r>
            <a:r>
              <a:rPr lang="pl-PL" sz="1500" dirty="0">
                <a:solidFill>
                  <a:srgbClr val="E32525"/>
                </a:solidFill>
                <a:latin typeface="+mn-lt"/>
                <a:ea typeface="Jost" panose="020B0604020202020204" charset="-52"/>
                <a:cs typeface="Chalet ParisNineteenSixty" charset="0"/>
              </a:rPr>
              <a:t>/</a:t>
            </a:r>
            <a:endParaRPr lang="en-US" sz="1500" dirty="0">
              <a:solidFill>
                <a:srgbClr val="E32525"/>
              </a:solidFill>
              <a:latin typeface="+mn-lt"/>
              <a:ea typeface="Jost" panose="020B0604020202020204" charset="-52"/>
              <a:cs typeface="Chalet Paris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7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 txBox="1">
            <a:spLocks noGrp="1"/>
          </p:cNvSpPr>
          <p:nvPr>
            <p:ph type="title"/>
          </p:nvPr>
        </p:nvSpPr>
        <p:spPr>
          <a:xfrm>
            <a:off x="578668" y="594608"/>
            <a:ext cx="3041650" cy="59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Jost Medium"/>
              <a:buNone/>
            </a:pPr>
            <a:r>
              <a:rPr lang="ru-RU" sz="2500" dirty="0"/>
              <a:t>ТОЧКА ОТСЧЁТА</a:t>
            </a:r>
            <a:endParaRPr sz="2500" dirty="0"/>
          </a:p>
        </p:txBody>
      </p:sp>
      <p:sp>
        <p:nvSpPr>
          <p:cNvPr id="241" name="Google Shape;241;p3"/>
          <p:cNvSpPr txBox="1"/>
          <p:nvPr/>
        </p:nvSpPr>
        <p:spPr>
          <a:xfrm>
            <a:off x="4672461" y="4242214"/>
            <a:ext cx="72075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ru-RU" sz="150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Слабые области, которые необходимо было улучшить: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endParaRPr lang="ru-RU" sz="15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Отсутствие рубрикатора и рубрик, обусловленных целями бренда</a:t>
            </a:r>
            <a:endParaRPr sz="15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Вовлеченность</a:t>
            </a:r>
            <a:endParaRPr sz="15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Позиционирование бренда через визуальную концепцию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Коммуникация с подписчиками</a:t>
            </a:r>
            <a:endParaRPr sz="15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242" name="Google Shape;2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628" y="1166952"/>
            <a:ext cx="2581959" cy="5146766"/>
          </a:xfrm>
          <a:prstGeom prst="rect">
            <a:avLst/>
          </a:prstGeom>
          <a:noFill/>
          <a:ln>
            <a:noFill/>
          </a:ln>
          <a:effectLst>
            <a:outerShdw blurRad="165100" dist="59293" dir="5400000" rotWithShape="0">
              <a:srgbClr val="000000">
                <a:alpha val="25490"/>
              </a:srgbClr>
            </a:outerShdw>
          </a:effectLst>
        </p:spPr>
      </p:pic>
      <p:sp>
        <p:nvSpPr>
          <p:cNvPr id="243" name="Google Shape;243;p3"/>
          <p:cNvSpPr/>
          <p:nvPr/>
        </p:nvSpPr>
        <p:spPr>
          <a:xfrm>
            <a:off x="7458850" y="704222"/>
            <a:ext cx="1577061" cy="454025"/>
          </a:xfrm>
          <a:prstGeom prst="roundRect">
            <a:avLst>
              <a:gd name="adj" fmla="val 16667"/>
            </a:avLst>
          </a:prstGeom>
          <a:solidFill>
            <a:srgbClr val="E32525"/>
          </a:solidFill>
          <a:ln>
            <a:solidFill>
              <a:srgbClr val="E32525"/>
            </a:solidFill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rPr>
              <a:t>ЗАДАЧИ:</a:t>
            </a:r>
            <a:endParaRPr sz="2000" b="1" dirty="0">
              <a:solidFill>
                <a:schemeClr val="lt1"/>
              </a:solidFill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56" name="Google Shape;256;p3"/>
          <p:cNvPicPr preferRelativeResize="0"/>
          <p:nvPr/>
        </p:nvPicPr>
        <p:blipFill rotWithShape="1">
          <a:blip r:embed="rId4">
            <a:alphaModFix/>
          </a:blip>
          <a:srcRect t="9657" b="5625"/>
          <a:stretch/>
        </p:blipFill>
        <p:spPr>
          <a:xfrm>
            <a:off x="779300" y="1738250"/>
            <a:ext cx="2338601" cy="3981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Группа 18"/>
          <p:cNvGrpSpPr/>
          <p:nvPr/>
        </p:nvGrpSpPr>
        <p:grpSpPr>
          <a:xfrm>
            <a:off x="4840718" y="1471094"/>
            <a:ext cx="3097763" cy="909511"/>
            <a:chOff x="4902897" y="1167141"/>
            <a:chExt cx="3097763" cy="909511"/>
          </a:xfrm>
        </p:grpSpPr>
        <p:sp>
          <p:nvSpPr>
            <p:cNvPr id="20" name="Прямоугольник с двумя усеченными противолежащими углами 19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E32525"/>
            </a:solidFill>
            <a:ln>
              <a:solidFill>
                <a:srgbClr val="E3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727330" y="2622193"/>
            <a:ext cx="3097763" cy="909511"/>
            <a:chOff x="4902897" y="1167141"/>
            <a:chExt cx="3097763" cy="909511"/>
          </a:xfrm>
        </p:grpSpPr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E32525"/>
            </a:solidFill>
            <a:ln>
              <a:solidFill>
                <a:srgbClr val="E3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413725" y="1478780"/>
            <a:ext cx="3097763" cy="909511"/>
            <a:chOff x="4902897" y="1167141"/>
            <a:chExt cx="3097763" cy="909511"/>
          </a:xfrm>
        </p:grpSpPr>
        <p:sp>
          <p:nvSpPr>
            <p:cNvPr id="26" name="Прямоугольник с двумя усеченными противолежащими углами 25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E32525"/>
            </a:solidFill>
            <a:ln>
              <a:solidFill>
                <a:srgbClr val="E3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5" name="Google Shape;255;p3"/>
          <p:cNvSpPr txBox="1"/>
          <p:nvPr/>
        </p:nvSpPr>
        <p:spPr>
          <a:xfrm>
            <a:off x="5126103" y="1650292"/>
            <a:ext cx="2526991" cy="4924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Укрепление лояльности целевой аудитории к бренду</a:t>
            </a:r>
            <a:endParaRPr sz="13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54" name="Google Shape;254;p3"/>
          <p:cNvSpPr txBox="1"/>
          <p:nvPr/>
        </p:nvSpPr>
        <p:spPr>
          <a:xfrm>
            <a:off x="8579050" y="1423434"/>
            <a:ext cx="27843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Создание контент-стратегии, включающей информирование подписчиков о новых поступлениях, коллекциях и выгодных предложениях</a:t>
            </a:r>
            <a:endParaRPr sz="12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47" name="Google Shape;247;p3"/>
          <p:cNvSpPr txBox="1"/>
          <p:nvPr/>
        </p:nvSpPr>
        <p:spPr>
          <a:xfrm>
            <a:off x="6914148" y="2630279"/>
            <a:ext cx="2872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Повышение узнаваемости бренда OSTIN в социальных сетях </a:t>
            </a:r>
            <a:r>
              <a:rPr lang="ru-RU" sz="13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Ig</a:t>
            </a:r>
            <a:r>
              <a:rPr lang="ru-RU" sz="13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и </a:t>
            </a:r>
            <a:r>
              <a:rPr lang="ru-RU" sz="13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Fb</a:t>
            </a:r>
            <a:r>
              <a:rPr lang="ru-RU" sz="13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, укрепление имиджа бренда и дифференциация от конкурентов</a:t>
            </a:r>
            <a:endParaRPr sz="13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3173729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 txBox="1">
            <a:spLocks noGrp="1"/>
          </p:cNvSpPr>
          <p:nvPr>
            <p:ph type="title"/>
          </p:nvPr>
        </p:nvSpPr>
        <p:spPr>
          <a:xfrm>
            <a:off x="587376" y="457200"/>
            <a:ext cx="3041650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 Medium"/>
              <a:buNone/>
            </a:pPr>
            <a:r>
              <a:rPr lang="ru-RU"/>
              <a:t>СТРАТЕГИЯ И РЕШЕНИЯ</a:t>
            </a:r>
            <a:endParaRPr sz="2000"/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31" y="1437773"/>
            <a:ext cx="2530669" cy="4875942"/>
          </a:xfrm>
          <a:prstGeom prst="rect">
            <a:avLst/>
          </a:prstGeom>
          <a:noFill/>
          <a:ln>
            <a:noFill/>
          </a:ln>
          <a:effectLst>
            <a:outerShdw blurRad="165100" dist="59293" dir="5400000" rotWithShape="0">
              <a:srgbClr val="000000">
                <a:alpha val="25490"/>
              </a:srgbClr>
            </a:outerShdw>
          </a:effectLst>
        </p:spPr>
      </p:pic>
      <p:sp>
        <p:nvSpPr>
          <p:cNvPr id="263" name="Google Shape;263;p4"/>
          <p:cNvSpPr txBox="1"/>
          <p:nvPr/>
        </p:nvSpPr>
        <p:spPr>
          <a:xfrm>
            <a:off x="4577900" y="4158412"/>
            <a:ext cx="7141500" cy="2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35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ЗАДАЧА №3: </a:t>
            </a:r>
            <a:r>
              <a:rPr lang="ru-RU" sz="140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Разработать контент-стратегию (включающую целевые рубрики, контент-планы, определить частоту постинга и тайминга выхода постов).</a:t>
            </a:r>
            <a:endParaRPr sz="14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Ранее публиковался преимущественно продающий контент, часто без описания УТП товара. Текст информация об акции, поздравление либо краткое сообщение </a:t>
            </a:r>
            <a:b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о возможности купить тот или иной товар.</a:t>
            </a:r>
            <a:endParaRPr sz="14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35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РЕШЕНИЕ: 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мы создали рубрикатор, включающий продуктовые посты с лаконичным </a:t>
            </a:r>
            <a:b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и привлекательным описанием преимуществ товара, а также полезный контент (информация о стиле, трендах, взглядах на вопрос стиля от профессионалов), благодаря которому подписчики остаются с нами, дополнительно был введён контент </a:t>
            </a:r>
            <a:b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 виде интерактивов и конкурсов.</a:t>
            </a:r>
            <a:endParaRPr sz="14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4577900" y="2081744"/>
            <a:ext cx="71415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35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ЗАДАЧА №2: </a:t>
            </a:r>
            <a:r>
              <a:rPr lang="ru-RU" sz="140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Повысить лояльность ЦА к бренду, выстроить коммуникацию, повысить вовлеченность.</a:t>
            </a:r>
            <a:endParaRPr sz="14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Аудитория практически не получала обратной связи от бренда, контент не отображал ее прямые запросы.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35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РЕШЕНИЕ: 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мы создали стратегию работы с обращениями, включили в рубрикатор рубрики, отвечающие интересам и болям ЦА, публиковали интерактивы в лентах соцсетей и </a:t>
            </a:r>
            <a:r>
              <a:rPr lang="ru-RU" sz="14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Stories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в </a:t>
            </a:r>
            <a:r>
              <a:rPr lang="pl-PL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instagram 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для вовлечения аудитории в диалог и поддержания ее интереса к бренду.</a:t>
            </a:r>
            <a:endParaRPr sz="14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4577900" y="365588"/>
            <a:ext cx="7141500" cy="154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35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ЗАДАЧА №1: </a:t>
            </a:r>
            <a:r>
              <a:rPr lang="ru-RU" sz="140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Повысить узнаваемость и укрепить имидж бренда</a:t>
            </a:r>
            <a:endParaRPr sz="14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Отсутствие визуальной концепции приводило к нарушениям ее единства.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ru-RU" sz="135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РЕШЕНИЕ: 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Мы создали единый визуальный стиль (визуальную ленту, плашки с информации для фирменных </a:t>
            </a:r>
            <a:r>
              <a:rPr lang="ru-RU" sz="14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визуалов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, выбор ракурсов), подобрали фирменные цвета для </a:t>
            </a:r>
            <a:r>
              <a:rPr lang="ru-RU" sz="14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визуалов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, используемых при коммуникации, сформулировали </a:t>
            </a:r>
            <a:r>
              <a:rPr lang="ru-RU" sz="14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Tone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of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voice</a:t>
            </a:r>
            <a:r>
              <a:rPr lang="ru-RU" sz="1400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и позицию бренда для общения с аудиторией. </a:t>
            </a:r>
            <a:endParaRPr sz="14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266" name="Google Shape;266;p4"/>
          <p:cNvPicPr preferRelativeResize="0"/>
          <p:nvPr/>
        </p:nvPicPr>
        <p:blipFill rotWithShape="1">
          <a:blip r:embed="rId4">
            <a:alphaModFix/>
          </a:blip>
          <a:srcRect t="10831" b="15881"/>
          <a:stretch/>
        </p:blipFill>
        <p:spPr>
          <a:xfrm>
            <a:off x="771024" y="1937151"/>
            <a:ext cx="2399625" cy="3809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549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"/>
          <p:cNvSpPr txBox="1">
            <a:spLocks noGrp="1"/>
          </p:cNvSpPr>
          <p:nvPr>
            <p:ph type="body" idx="1"/>
          </p:nvPr>
        </p:nvSpPr>
        <p:spPr>
          <a:xfrm>
            <a:off x="4173313" y="377551"/>
            <a:ext cx="7960500" cy="18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400" dirty="0">
                <a:solidFill>
                  <a:schemeClr val="dk1"/>
                </a:solidFill>
              </a:rPr>
              <a:t>Отстройка от конкурентов и узнаваемость бренда во многом достигается через визуальное восприятие аудитории. </a:t>
            </a:r>
            <a:endParaRPr sz="1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400" b="1" dirty="0">
                <a:solidFill>
                  <a:schemeClr val="dk1"/>
                </a:solidFill>
              </a:rPr>
              <a:t>Стиль 1 (слева). </a:t>
            </a:r>
            <a:r>
              <a:rPr lang="ru-RU" sz="1400" dirty="0">
                <a:solidFill>
                  <a:schemeClr val="dk1"/>
                </a:solidFill>
              </a:rPr>
              <a:t>Была предложена визуальная концепция, включающая наглядные фото товара и фирменное </a:t>
            </a:r>
            <a:r>
              <a:rPr lang="ru-RU" sz="1400" dirty="0" err="1">
                <a:solidFill>
                  <a:schemeClr val="dk1"/>
                </a:solidFill>
              </a:rPr>
              <a:t>брендирование</a:t>
            </a:r>
            <a:r>
              <a:rPr lang="ru-RU" sz="1400" dirty="0">
                <a:solidFill>
                  <a:schemeClr val="dk1"/>
                </a:solidFill>
              </a:rPr>
              <a:t> (цветовая гамма, расположение текста, отдельный тип </a:t>
            </a:r>
            <a:r>
              <a:rPr lang="ru-RU" sz="1400" dirty="0" err="1">
                <a:solidFill>
                  <a:schemeClr val="dk1"/>
                </a:solidFill>
              </a:rPr>
              <a:t>визуалов</a:t>
            </a:r>
            <a:r>
              <a:rPr lang="ru-RU" sz="1400" dirty="0">
                <a:solidFill>
                  <a:schemeClr val="dk1"/>
                </a:solidFill>
              </a:rPr>
              <a:t> для акций).</a:t>
            </a:r>
            <a:endParaRPr sz="1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 sz="1400" b="1" dirty="0">
                <a:solidFill>
                  <a:schemeClr val="dk1"/>
                </a:solidFill>
              </a:rPr>
              <a:t>Стиль 2 (справа). </a:t>
            </a:r>
            <a:r>
              <a:rPr lang="ru-RU" sz="1400" dirty="0">
                <a:solidFill>
                  <a:schemeClr val="dk1"/>
                </a:solidFill>
              </a:rPr>
              <a:t>Клиент выбрал стиль, опирающийся на гармоничное комбинирование живых фото товара, запечатленного в ситуации его использования. 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273" name="Google Shape;273;p5"/>
          <p:cNvSpPr txBox="1"/>
          <p:nvPr/>
        </p:nvSpPr>
        <p:spPr>
          <a:xfrm>
            <a:off x="495174" y="3860035"/>
            <a:ext cx="3296898" cy="48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</a:pPr>
            <a:r>
              <a:rPr lang="ru-RU" sz="2600" b="0" dirty="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rPr>
              <a:t>Визуальный стиль</a:t>
            </a:r>
            <a:endParaRPr sz="2600" b="0" dirty="0">
              <a:solidFill>
                <a:schemeClr val="lt1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274" name="Google Shape;2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4290" y="2636229"/>
            <a:ext cx="401371" cy="40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25" y="1729375"/>
            <a:ext cx="1263300" cy="126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6" name="Google Shape;27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3388" y="2483300"/>
            <a:ext cx="4936100" cy="399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"/>
          <p:cNvPicPr preferRelativeResize="0"/>
          <p:nvPr/>
        </p:nvPicPr>
        <p:blipFill rotWithShape="1">
          <a:blip r:embed="rId6">
            <a:alphaModFix/>
          </a:blip>
          <a:srcRect t="27738" b="10372"/>
          <a:stretch/>
        </p:blipFill>
        <p:spPr>
          <a:xfrm>
            <a:off x="9151736" y="2483300"/>
            <a:ext cx="2982077" cy="3997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58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12218126" cy="6882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300261"/>
              </p:ext>
            </p:extLst>
          </p:nvPr>
        </p:nvGraphicFramePr>
        <p:xfrm>
          <a:off x="3587082" y="1731496"/>
          <a:ext cx="5861718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30859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9">
                  <a:extLst>
                    <a:ext uri="{9D8B030D-6E8A-4147-A177-3AD203B41FA5}">
                      <a16:colId xmlns:a16="http://schemas.microsoft.com/office/drawing/2014/main" val="2549430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Рост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u="none" strike="noStrike" cap="none" dirty="0">
                          <a:latin typeface="+mn-lt"/>
                        </a:rPr>
                        <a:t>Количество подписчиков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12%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Органический охват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89%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+mn-lt"/>
                        </a:rPr>
                        <a:t>Вовлеченность</a:t>
                      </a:r>
                      <a:endParaRPr sz="150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20%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977377"/>
              </p:ext>
            </p:extLst>
          </p:nvPr>
        </p:nvGraphicFramePr>
        <p:xfrm>
          <a:off x="3587082" y="3958511"/>
          <a:ext cx="5861710" cy="21742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30855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930855">
                  <a:extLst>
                    <a:ext uri="{9D8B030D-6E8A-4147-A177-3AD203B41FA5}">
                      <a16:colId xmlns:a16="http://schemas.microsoft.com/office/drawing/2014/main" val="1757223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dk1"/>
                          </a:solidFill>
                          <a:latin typeface="+mn-lt"/>
                        </a:rPr>
                        <a:t>Параметр</a:t>
                      </a:r>
                      <a:endParaRPr sz="1500" b="1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dirty="0">
                          <a:solidFill>
                            <a:schemeClr val="dk1"/>
                          </a:solidFill>
                          <a:latin typeface="+mn-lt"/>
                        </a:rPr>
                        <a:t>Рост</a:t>
                      </a:r>
                      <a:endParaRPr sz="1500" b="1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17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0" dirty="0">
                          <a:solidFill>
                            <a:schemeClr val="dk1"/>
                          </a:solidFill>
                          <a:latin typeface="+mn-lt"/>
                        </a:rPr>
                        <a:t>Количество подписчиков</a:t>
                      </a:r>
                      <a:endParaRPr sz="1500" b="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0">
                          <a:solidFill>
                            <a:schemeClr val="dk1"/>
                          </a:solidFill>
                          <a:latin typeface="+mn-lt"/>
                        </a:rPr>
                        <a:t>на 8%</a:t>
                      </a:r>
                      <a:endParaRPr sz="1500" b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Охват в ленте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31%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Охват в </a:t>
                      </a:r>
                      <a:r>
                        <a:rPr lang="ru-RU" sz="1500" dirty="0" err="1">
                          <a:latin typeface="+mn-lt"/>
                        </a:rPr>
                        <a:t>stories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44%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+mn-lt"/>
                        </a:rPr>
                        <a:t>Вовлеченность в ленте</a:t>
                      </a:r>
                      <a:endParaRPr sz="150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30%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+mn-lt"/>
                        </a:rPr>
                        <a:t>Вовлеченность в stories</a:t>
                      </a:r>
                      <a:endParaRPr sz="150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>
                          <a:latin typeface="+mn-lt"/>
                        </a:rPr>
                        <a:t>на 48%</a:t>
                      </a:r>
                      <a:endParaRPr sz="1500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Заголовок 5"/>
          <p:cNvSpPr txBox="1">
            <a:spLocks/>
          </p:cNvSpPr>
          <p:nvPr/>
        </p:nvSpPr>
        <p:spPr>
          <a:xfrm>
            <a:off x="2017461" y="571201"/>
            <a:ext cx="7545365" cy="4597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6375" y="3998778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Instagram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96375" y="1820018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Facebook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9810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усеченными противолежащими углами 23">
            <a:extLst>
              <a:ext uri="{FF2B5EF4-FFF2-40B4-BE49-F238E27FC236}">
                <a16:creationId xmlns:a16="http://schemas.microsoft.com/office/drawing/2014/main" id="{84538C91-B7F5-495D-B6E8-32F64CCE832B}"/>
              </a:ext>
            </a:extLst>
          </p:cNvPr>
          <p:cNvSpPr/>
          <p:nvPr/>
        </p:nvSpPr>
        <p:spPr>
          <a:xfrm>
            <a:off x="8217870" y="2076782"/>
            <a:ext cx="3435951" cy="884958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Визуальное оформление групп</a:t>
            </a:r>
            <a:r>
              <a:rPr lang="be-BY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ы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,</a:t>
            </a:r>
          </a:p>
          <a:p>
            <a:pPr algn="ctr"/>
            <a:r>
              <a:rPr lang="ru-RU" sz="1400" dirty="0" err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брендирование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. Создание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единого стиля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124" y="808386"/>
            <a:ext cx="3041650" cy="895350"/>
          </a:xfrm>
        </p:spPr>
        <p:txBody>
          <a:bodyPr/>
          <a:lstStyle/>
          <a:p>
            <a:r>
              <a:rPr lang="ru-RU" dirty="0"/>
              <a:t>ВИДЫ РАБОТ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08CBF4D-B59D-408A-9EBE-647BE8FE3710}"/>
              </a:ext>
            </a:extLst>
          </p:cNvPr>
          <p:cNvGrpSpPr/>
          <p:nvPr/>
        </p:nvGrpSpPr>
        <p:grpSpPr>
          <a:xfrm>
            <a:off x="4389384" y="808386"/>
            <a:ext cx="3435951" cy="1111960"/>
            <a:chOff x="4389389" y="375364"/>
            <a:chExt cx="3435951" cy="1111960"/>
          </a:xfrm>
        </p:grpSpPr>
        <p:sp>
          <p:nvSpPr>
            <p:cNvPr id="6" name="Прямоугольник с двумя усеченными противолежащими углами 5"/>
            <p:cNvSpPr/>
            <p:nvPr/>
          </p:nvSpPr>
          <p:spPr>
            <a:xfrm>
              <a:off x="4389389" y="602366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500" latinLnBrk="1" hangingPunct="0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</a:t>
              </a:r>
              <a:r>
                <a:rPr lang="en-US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SMM-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стратегии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продвижения бренда </a:t>
              </a:r>
              <a:endParaRPr lang="en-US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endParaRPr>
            </a:p>
            <a:p>
              <a:pPr algn="ctr" defTabSz="825500" latinLnBrk="1" hangingPunct="0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в социальных сетях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389389" y="375364"/>
              <a:ext cx="2098022" cy="265032"/>
            </a:xfrm>
            <a:prstGeom prst="roundRect">
              <a:avLst>
                <a:gd name="adj" fmla="val 50000"/>
              </a:avLst>
            </a:prstGeom>
            <a:solidFill>
              <a:srgbClr val="E35F5D"/>
            </a:solidFill>
            <a:ln>
              <a:solidFill>
                <a:srgbClr val="E35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Стратегия</a:t>
              </a: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8217870" y="1846254"/>
            <a:ext cx="2098022" cy="26503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Jost" pitchFamily="2" charset="-52"/>
                <a:ea typeface="Jost" pitchFamily="2" charset="-52"/>
              </a:rPr>
              <a:t>Дизайн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FD6B92-F4F0-457A-8191-751C8A14A629}"/>
              </a:ext>
            </a:extLst>
          </p:cNvPr>
          <p:cNvGrpSpPr/>
          <p:nvPr/>
        </p:nvGrpSpPr>
        <p:grpSpPr>
          <a:xfrm>
            <a:off x="4389382" y="2721407"/>
            <a:ext cx="3435951" cy="1125291"/>
            <a:chOff x="4389388" y="1987130"/>
            <a:chExt cx="3435951" cy="1125291"/>
          </a:xfrm>
        </p:grpSpPr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389388" y="2227463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уникальной контент-стратегии и частоты публикаций. Разработка плана SM-активностей (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интерактивы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опросы)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389389" y="1987130"/>
              <a:ext cx="2098022" cy="263321"/>
            </a:xfrm>
            <a:prstGeom prst="roundRect">
              <a:avLst>
                <a:gd name="adj" fmla="val 50000"/>
              </a:avLst>
            </a:prstGeom>
            <a:solidFill>
              <a:srgbClr val="13DDCF"/>
            </a:solidFill>
            <a:ln>
              <a:solidFill>
                <a:srgbClr val="13D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>
                  <a:latin typeface="Jost" pitchFamily="2" charset="-52"/>
                  <a:ea typeface="Jost" pitchFamily="2" charset="-52"/>
                </a:rPr>
                <a:t>Контент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4389383" y="4647760"/>
            <a:ext cx="3435951" cy="1132475"/>
            <a:chOff x="8195761" y="5461624"/>
            <a:chExt cx="3435951" cy="1132475"/>
          </a:xfrm>
        </p:grpSpPr>
        <p:sp>
          <p:nvSpPr>
            <p:cNvPr id="28" name="Прямоугольник с двумя усеченными противолежащими углами 27"/>
            <p:cNvSpPr/>
            <p:nvPr/>
          </p:nvSpPr>
          <p:spPr>
            <a:xfrm>
              <a:off x="8195761" y="5709141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правил общения с подписчиками групп: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tone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of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voice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FAQ с самыми частными вопросами, скорость ответа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B300FA"/>
            </a:solidFill>
            <a:ln>
              <a:solidFill>
                <a:srgbClr val="B300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 err="1">
                  <a:latin typeface="Jost" pitchFamily="2" charset="-52"/>
                  <a:ea typeface="Jost" pitchFamily="2" charset="-52"/>
                </a:rPr>
                <a:t>Комьюнити</a:t>
              </a:r>
              <a:r>
                <a:rPr lang="ru-RU" sz="1350" dirty="0">
                  <a:latin typeface="Jost" pitchFamily="2" charset="-52"/>
                  <a:ea typeface="Jost" pitchFamily="2" charset="-52"/>
                </a:rPr>
                <a:t>-менеджмент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8217869" y="3860706"/>
            <a:ext cx="3435951" cy="1115223"/>
            <a:chOff x="8195761" y="5461624"/>
            <a:chExt cx="3435951" cy="1115223"/>
          </a:xfrm>
        </p:grpSpPr>
        <p:sp>
          <p:nvSpPr>
            <p:cNvPr id="22" name="Прямоугольник с двумя усеченными противолежащими углами 21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Ежемесячная отчетность, аналитика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 рекомендации по ведению социальных сетей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Отчётность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282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3916295" y="1340528"/>
            <a:ext cx="3097763" cy="909511"/>
            <a:chOff x="4902897" y="1167141"/>
            <a:chExt cx="3097763" cy="909511"/>
          </a:xfrm>
        </p:grpSpPr>
        <p:sp>
          <p:nvSpPr>
            <p:cNvPr id="17" name="Прямоугольник с двумя усеченными противолежащими углами 16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A8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16295" y="2405829"/>
            <a:ext cx="3097763" cy="911099"/>
            <a:chOff x="4902897" y="2232442"/>
            <a:chExt cx="3097763" cy="911099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2234030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6"/>
            <p:cNvSpPr/>
            <p:nvPr/>
          </p:nvSpPr>
          <p:spPr>
            <a:xfrm>
              <a:off x="4902897" y="22324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A8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147864" y="1638578"/>
            <a:ext cx="273357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</a:rPr>
              <a:t>Период продвижения: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53289" y="2705901"/>
            <a:ext cx="286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  <a:cs typeface="Chalet LondonNineteenSixty" charset="0"/>
              </a:rPr>
              <a:t>Площадки:</a:t>
            </a:r>
            <a:endParaRPr lang="ru-RU" sz="1400" dirty="0"/>
          </a:p>
        </p:txBody>
      </p:sp>
      <p:sp>
        <p:nvSpPr>
          <p:cNvPr id="38" name="Текст 4"/>
          <p:cNvSpPr>
            <a:spLocks noGrp="1"/>
          </p:cNvSpPr>
          <p:nvPr>
            <p:ph type="body" sz="half" idx="2"/>
          </p:nvPr>
        </p:nvSpPr>
        <p:spPr>
          <a:xfrm>
            <a:off x="7578784" y="1644257"/>
            <a:ext cx="3041651" cy="316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 1.03.2021 — 31.01.2022</a:t>
            </a:r>
          </a:p>
        </p:txBody>
      </p:sp>
      <p:sp>
        <p:nvSpPr>
          <p:cNvPr id="60" name="Овал 59"/>
          <p:cNvSpPr/>
          <p:nvPr/>
        </p:nvSpPr>
        <p:spPr>
          <a:xfrm>
            <a:off x="7400655" y="2417320"/>
            <a:ext cx="884271" cy="897639"/>
          </a:xfrm>
          <a:prstGeom prst="ellipse">
            <a:avLst/>
          </a:prstGeom>
          <a:solidFill>
            <a:srgbClr val="00A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A8C1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8567218" y="2405829"/>
            <a:ext cx="884271" cy="897639"/>
          </a:xfrm>
          <a:prstGeom prst="ellipse">
            <a:avLst/>
          </a:prstGeom>
          <a:solidFill>
            <a:srgbClr val="00A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9736164" y="2416112"/>
            <a:ext cx="884271" cy="897639"/>
          </a:xfrm>
          <a:prstGeom prst="ellipse">
            <a:avLst/>
          </a:prstGeom>
          <a:solidFill>
            <a:srgbClr val="00A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77" y="2602324"/>
            <a:ext cx="261583" cy="504647"/>
          </a:xfrm>
          <a:prstGeom prst="rect">
            <a:avLst/>
          </a:prstGeom>
          <a:noFill/>
        </p:spPr>
      </p:pic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497476" y="4127454"/>
            <a:ext cx="3296898" cy="8538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 defTabSz="825500" latinLnBrk="1" hangingPunct="0"/>
            <a:r>
              <a:rPr lang="ru-RU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</a:rPr>
              <a:t>Банк </a:t>
            </a:r>
            <a:r>
              <a:rPr lang="ru-RU" sz="2600" dirty="0" err="1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</a:rPr>
              <a:t>БелВЭБ</a:t>
            </a:r>
            <a:endParaRPr lang="ru-RU" sz="2600" dirty="0">
              <a:solidFill>
                <a:schemeClr val="bg1"/>
              </a:solidFill>
              <a:latin typeface="+mj-lt"/>
              <a:ea typeface="Jost" panose="020B0604020202020204" charset="-52"/>
              <a:cs typeface="Chalet LondonNineteenSixty" charset="0"/>
              <a:sym typeface="Open Sans Light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0905110" y="2421363"/>
            <a:ext cx="884271" cy="897639"/>
          </a:xfrm>
          <a:prstGeom prst="ellipse">
            <a:avLst/>
          </a:prstGeom>
          <a:solidFill>
            <a:srgbClr val="00A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Изображение 3">
            <a:extLst>
              <a:ext uri="{FF2B5EF4-FFF2-40B4-BE49-F238E27FC236}">
                <a16:creationId xmlns:a16="http://schemas.microsoft.com/office/drawing/2014/main" id="{BF74532B-0E37-43F7-B1ED-B22BD3A17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80" y="2629501"/>
            <a:ext cx="464581" cy="464581"/>
          </a:xfrm>
          <a:prstGeom prst="rect">
            <a:avLst/>
          </a:prstGeom>
        </p:spPr>
      </p:pic>
      <p:pic>
        <p:nvPicPr>
          <p:cNvPr id="26" name="Изображение 153">
            <a:extLst>
              <a:ext uri="{FF2B5EF4-FFF2-40B4-BE49-F238E27FC236}">
                <a16:creationId xmlns:a16="http://schemas.microsoft.com/office/drawing/2014/main" id="{F43AC3EB-B389-4B6F-93BA-B72EB02CC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39" y="2603316"/>
            <a:ext cx="299295" cy="516483"/>
          </a:xfrm>
          <a:prstGeom prst="rect">
            <a:avLst/>
          </a:prstGeom>
        </p:spPr>
      </p:pic>
      <p:pic>
        <p:nvPicPr>
          <p:cNvPr id="29" name="Изображение 125">
            <a:extLst>
              <a:ext uri="{FF2B5EF4-FFF2-40B4-BE49-F238E27FC236}">
                <a16:creationId xmlns:a16="http://schemas.microsoft.com/office/drawing/2014/main" id="{45D1CC93-6778-434A-B1C2-06EC4597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09" y="2724881"/>
            <a:ext cx="486096" cy="2762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25" y="1729075"/>
            <a:ext cx="1263600" cy="126360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9704" y="4009793"/>
            <a:ext cx="411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Сайт: </a:t>
            </a:r>
            <a:r>
              <a:rPr lang="en-US" sz="1500" dirty="0">
                <a:solidFill>
                  <a:srgbClr val="00A8C1"/>
                </a:solidFill>
              </a:rPr>
              <a:t>belveb.by</a:t>
            </a:r>
            <a:endParaRPr lang="ru-RU" sz="1500" dirty="0">
              <a:solidFill>
                <a:srgbClr val="00A8C1"/>
              </a:solidFill>
            </a:endParaRPr>
          </a:p>
          <a:p>
            <a:endParaRPr lang="ru-RU" sz="1500" dirty="0">
              <a:solidFill>
                <a:srgbClr val="00A8C1"/>
              </a:solidFill>
            </a:endParaRPr>
          </a:p>
          <a:p>
            <a:r>
              <a:rPr lang="ru-RU" sz="1500" dirty="0" err="1">
                <a:ea typeface="Jost" panose="020B0604020202020204" charset="-52"/>
                <a:cs typeface="Chalet ParisNineteenSixty" charset="0"/>
              </a:rPr>
              <a:t>Соцсети</a:t>
            </a:r>
            <a:r>
              <a:rPr lang="ru-RU" sz="1500" dirty="0">
                <a:ea typeface="Jost" panose="020B0604020202020204" charset="-52"/>
                <a:cs typeface="Chalet ParisNineteenSixty" charset="0"/>
              </a:rPr>
              <a:t>:</a:t>
            </a:r>
          </a:p>
          <a:p>
            <a:endParaRPr lang="ru-RU" sz="1500" dirty="0">
              <a:ea typeface="Jost" panose="020B0604020202020204" charset="-52"/>
              <a:cs typeface="Chalet ParisNineteenSixty" charset="0"/>
            </a:endParaRPr>
          </a:p>
          <a:p>
            <a:r>
              <a:rPr lang="en-US" sz="1500" dirty="0">
                <a:solidFill>
                  <a:srgbClr val="00A8C1"/>
                </a:solidFill>
              </a:rPr>
              <a:t>vk.com/bvebbank</a:t>
            </a:r>
          </a:p>
          <a:p>
            <a:r>
              <a:rPr lang="en-US" sz="1500" dirty="0">
                <a:solidFill>
                  <a:srgbClr val="00A8C1"/>
                </a:solidFill>
              </a:rPr>
              <a:t>ok.ru/belvebbank</a:t>
            </a:r>
          </a:p>
          <a:p>
            <a:r>
              <a:rPr lang="en-US" sz="1500" dirty="0">
                <a:solidFill>
                  <a:srgbClr val="00A8C1"/>
                </a:solidFill>
              </a:rPr>
              <a:t>www.facebook.com/belveb</a:t>
            </a:r>
          </a:p>
          <a:p>
            <a:r>
              <a:rPr lang="en-US" sz="1500" dirty="0">
                <a:solidFill>
                  <a:srgbClr val="00A8C1"/>
                </a:solidFill>
              </a:rPr>
              <a:t>www.instagram.com/bankbelveb</a:t>
            </a:r>
            <a:endParaRPr lang="ru-RU" sz="1500" dirty="0">
              <a:solidFill>
                <a:srgbClr val="00A8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83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ea typeface="Jost" panose="020B0604020202020204" charset="-52"/>
                <a:cs typeface="Chalet LondonNineteenSixty" charset="0"/>
                <a:sym typeface="Open Sans Light"/>
              </a:rPr>
              <a:t>ТОЧКА ОТСЧЁТА</a:t>
            </a:r>
            <a:endParaRPr lang="ru-RU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A3A8D-BEE3-49B0-86A1-85C7B7335E2E}"/>
              </a:ext>
            </a:extLst>
          </p:cNvPr>
          <p:cNvSpPr txBox="1"/>
          <p:nvPr/>
        </p:nvSpPr>
        <p:spPr>
          <a:xfrm>
            <a:off x="4840718" y="4181402"/>
            <a:ext cx="6323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ea typeface="Jost" panose="020B0604020202020204" charset="-52"/>
                <a:cs typeface="Chalet ParisNineteenSixty" charset="0"/>
                <a:sym typeface="Open Sans Light"/>
              </a:rPr>
              <a:t>Слабые области, которые необходимо было улучшить: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ea typeface="Jost" panose="020B0604020202020204" charset="-52"/>
                <a:cs typeface="Chalet ParisNineteenSixty" charset="0"/>
                <a:sym typeface="Open Sans Light"/>
              </a:rPr>
              <a:t>дизайн, контент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ea typeface="Jost" panose="020B0604020202020204" charset="-52"/>
                <a:cs typeface="Chalet ParisNineteenSixty" charset="0"/>
                <a:sym typeface="Open Sans Light"/>
              </a:rPr>
              <a:t>ограниченное использование инструментов </a:t>
            </a:r>
            <a:r>
              <a:rPr lang="ru-RU" dirty="0" err="1">
                <a:ea typeface="Jost" panose="020B0604020202020204" charset="-52"/>
                <a:cs typeface="Chalet ParisNineteenSixty" charset="0"/>
                <a:sym typeface="Open Sans Light"/>
              </a:rPr>
              <a:t>соцсетей</a:t>
            </a:r>
            <a:endParaRPr lang="ru-RU" b="1" dirty="0">
              <a:ea typeface="Jost" panose="020B0604020202020204" charset="-52"/>
              <a:cs typeface="Chalet ParisNineteenSixty" charset="0"/>
              <a:sym typeface="Open Sans Light"/>
            </a:endParaRPr>
          </a:p>
        </p:txBody>
      </p:sp>
      <p:pic>
        <p:nvPicPr>
          <p:cNvPr id="9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628" y="1166952"/>
            <a:ext cx="2581959" cy="514676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458850" y="704222"/>
            <a:ext cx="1577061" cy="454025"/>
          </a:xfrm>
          <a:prstGeom prst="roundRect">
            <a:avLst/>
          </a:prstGeom>
          <a:solidFill>
            <a:srgbClr val="00A8C1"/>
          </a:solidFill>
          <a:ln w="12700" cap="flat">
            <a:solidFill>
              <a:srgbClr val="00A8C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latinLnBrk="1" hangingPunct="0"/>
            <a:r>
              <a:rPr lang="ru-RU" sz="2000" b="1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ЗАДАЧИ: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40718" y="1471094"/>
            <a:ext cx="3097763" cy="909511"/>
            <a:chOff x="4902897" y="1167141"/>
            <a:chExt cx="3097763" cy="909511"/>
          </a:xfrm>
        </p:grpSpPr>
        <p:sp>
          <p:nvSpPr>
            <p:cNvPr id="10" name="Прямоугольник с двумя усеченными противолежащими углами 9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A8C1"/>
            </a:solidFill>
            <a:ln>
              <a:solidFill>
                <a:srgbClr val="00A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27574" y="1578808"/>
            <a:ext cx="2872124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Jost" pitchFamily="2" charset="-52"/>
                <a:ea typeface="Jost" pitchFamily="2" charset="-52"/>
              </a:rPr>
              <a:t>Активизация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инстаграм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-бренда, сделать странички более «живыми» и интересными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727330" y="2622193"/>
            <a:ext cx="3097763" cy="909511"/>
            <a:chOff x="4902897" y="1167141"/>
            <a:chExt cx="3097763" cy="909511"/>
          </a:xfrm>
        </p:grpSpPr>
        <p:sp>
          <p:nvSpPr>
            <p:cNvPr id="15" name="Прямоугольник с двумя усеченными противолежащими углами 14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A8C1"/>
            </a:solidFill>
            <a:ln>
              <a:solidFill>
                <a:srgbClr val="00A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413725" y="1478780"/>
            <a:ext cx="3097763" cy="909511"/>
            <a:chOff x="4902897" y="1167141"/>
            <a:chExt cx="3097763" cy="909511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A8C1"/>
            </a:solidFill>
            <a:ln>
              <a:solidFill>
                <a:srgbClr val="00A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12574" y="2937801"/>
            <a:ext cx="287212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latin typeface="Jost" pitchFamily="2" charset="-52"/>
                <a:ea typeface="Jost" pitchFamily="2" charset="-52"/>
              </a:rPr>
              <a:t>Обновление дизайн концепции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00633" y="1587059"/>
            <a:ext cx="2865740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300" dirty="0">
                <a:latin typeface="Jost" pitchFamily="2" charset="-52"/>
                <a:ea typeface="Jost" pitchFamily="2" charset="-52"/>
              </a:rPr>
              <a:t>Создание площадки с полезным, информационным и интересным контентом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t="6842" b="3525"/>
          <a:stretch/>
        </p:blipFill>
        <p:spPr>
          <a:xfrm>
            <a:off x="796923" y="1743650"/>
            <a:ext cx="2296767" cy="39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6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8668" y="594608"/>
            <a:ext cx="3041650" cy="594116"/>
          </a:xfrm>
        </p:spPr>
        <p:txBody>
          <a:bodyPr/>
          <a:lstStyle/>
          <a:p>
            <a:r>
              <a:rPr lang="ru-RU" sz="2500" dirty="0">
                <a:ea typeface="Jost" panose="020B0604020202020204" charset="-52"/>
                <a:cs typeface="Chalet LondonNineteenSixty" charset="0"/>
                <a:sym typeface="Open Sans Light"/>
              </a:rPr>
              <a:t>ТОЧКА ОТСЧЁТА</a:t>
            </a:r>
            <a:endParaRPr lang="ru-RU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A3A8D-BEE3-49B0-86A1-85C7B7335E2E}"/>
              </a:ext>
            </a:extLst>
          </p:cNvPr>
          <p:cNvSpPr txBox="1"/>
          <p:nvPr/>
        </p:nvSpPr>
        <p:spPr>
          <a:xfrm>
            <a:off x="4840718" y="4043379"/>
            <a:ext cx="6427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ea typeface="Jost" panose="020B0604020202020204" charset="-52"/>
                <a:cs typeface="Chalet ParisNineteenSixty" charset="0"/>
                <a:sym typeface="Open Sans Light"/>
              </a:rPr>
              <a:t>Слабые области, которые необходимо было улучшить: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b="1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dirty="0" err="1">
                <a:ea typeface="Jost" panose="020B0604020202020204" charset="-52"/>
                <a:cs typeface="Chalet ParisNineteenSixty" charset="0"/>
                <a:sym typeface="Open Sans Light"/>
              </a:rPr>
              <a:t>Вовлечённость</a:t>
            </a:r>
            <a:endParaRPr lang="ru-RU" sz="1500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Большое количество нецелевых подписчиков (продукт достаточно специфичный, </a:t>
            </a:r>
            <a:r>
              <a:rPr lang="en-US" sz="1500" dirty="0">
                <a:ea typeface="Jost" panose="020B0604020202020204" charset="-52"/>
                <a:cs typeface="Chalet ParisNineteenSixty" charset="0"/>
                <a:sym typeface="Open Sans Light"/>
              </a:rPr>
              <a:t>B2B </a:t>
            </a:r>
            <a:r>
              <a:rPr lang="be-BY" sz="1500" dirty="0">
                <a:ea typeface="Jost" panose="020B0604020202020204" charset="-52"/>
                <a:cs typeface="Chalet ParisNineteenSixty" charset="0"/>
                <a:sym typeface="Open Sans Light"/>
              </a:rPr>
              <a:t>сегмент)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e-BY" sz="1500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Для подачи информации использовался только один формат: ссылка </a:t>
            </a:r>
            <a:b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</a:b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на статью + подводка. Не использовались инструменты для вовлечения.</a:t>
            </a:r>
          </a:p>
        </p:txBody>
      </p:sp>
      <p:pic>
        <p:nvPicPr>
          <p:cNvPr id="9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628" y="1166952"/>
            <a:ext cx="2581959" cy="514676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5714"/>
          <a:stretch/>
        </p:blipFill>
        <p:spPr>
          <a:xfrm>
            <a:off x="786710" y="1700104"/>
            <a:ext cx="2312793" cy="405143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458850" y="704222"/>
            <a:ext cx="1577061" cy="454025"/>
          </a:xfrm>
          <a:prstGeom prst="roundRect">
            <a:avLst/>
          </a:prstGeom>
          <a:solidFill>
            <a:srgbClr val="FFDA2A"/>
          </a:solidFill>
          <a:ln w="12700" cap="flat">
            <a:solidFill>
              <a:srgbClr val="FFDA2A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latinLnBrk="1" hangingPunct="0"/>
            <a:r>
              <a:rPr lang="ru-RU" sz="2000" b="1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ЗАДАЧИ: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40718" y="1471094"/>
            <a:ext cx="3097763" cy="909511"/>
            <a:chOff x="4902897" y="1167141"/>
            <a:chExt cx="3097763" cy="909511"/>
          </a:xfrm>
        </p:grpSpPr>
        <p:sp>
          <p:nvSpPr>
            <p:cNvPr id="10" name="Прямоугольник с двумя усеченными противолежащими углами 9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FDA2A"/>
            </a:solidFill>
            <a:ln>
              <a:solidFill>
                <a:srgbClr val="FFDA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27574" y="1478780"/>
            <a:ext cx="2872124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300" dirty="0">
                <a:latin typeface="Jost" pitchFamily="2" charset="-52"/>
                <a:ea typeface="Jost" pitchFamily="2" charset="-52"/>
              </a:rPr>
              <a:t>Формирование имиджа эксперта на рынке бизнес-решений и технологий в различных нишах (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IoT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,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Big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Data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, IT, </a:t>
            </a:r>
            <a:r>
              <a:rPr lang="ru-RU" sz="1300" dirty="0" err="1">
                <a:latin typeface="Jost" pitchFamily="2" charset="-52"/>
                <a:ea typeface="Jost" pitchFamily="2" charset="-52"/>
              </a:rPr>
              <a:t>Marketing</a:t>
            </a:r>
            <a:r>
              <a:rPr lang="ru-RU" sz="1300" dirty="0">
                <a:latin typeface="Jost" pitchFamily="2" charset="-52"/>
                <a:ea typeface="Jost" pitchFamily="2" charset="-52"/>
              </a:rPr>
              <a:t>)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727330" y="2622193"/>
            <a:ext cx="3097763" cy="909511"/>
            <a:chOff x="4902897" y="1167141"/>
            <a:chExt cx="3097763" cy="909511"/>
          </a:xfrm>
        </p:grpSpPr>
        <p:sp>
          <p:nvSpPr>
            <p:cNvPr id="15" name="Прямоугольник с двумя усеченными противолежащими углами 14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FDA2A"/>
            </a:solidFill>
            <a:ln>
              <a:solidFill>
                <a:srgbClr val="FFDA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413725" y="1478780"/>
            <a:ext cx="3097763" cy="909511"/>
            <a:chOff x="4902897" y="1167141"/>
            <a:chExt cx="3097763" cy="909511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FFDA2A"/>
            </a:solidFill>
            <a:ln>
              <a:solidFill>
                <a:srgbClr val="FFDA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12574" y="2637720"/>
            <a:ext cx="2872124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300" dirty="0">
                <a:latin typeface="Jost" pitchFamily="2" charset="-52"/>
                <a:ea typeface="Jost" pitchFamily="2" charset="-52"/>
              </a:rPr>
              <a:t>Создание площадки с полезным, информационным контентом для бизнеса с высоким уровнем вовлечения аудитории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00633" y="1487031"/>
            <a:ext cx="2865740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300" dirty="0">
                <a:latin typeface="Jost" pitchFamily="2" charset="-52"/>
                <a:ea typeface="Jost" pitchFamily="2" charset="-52"/>
              </a:rPr>
              <a:t>Привлечение новых потенциальных клиентов и завоевание лояльности у текущей корпоративной базы. Узнаваемость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088060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СТРАТЕГИЯ И РЕШЕНИЯ</a:t>
            </a:r>
            <a:endParaRPr lang="ru-RU" sz="2000" dirty="0"/>
          </a:p>
        </p:txBody>
      </p:sp>
      <p:pic>
        <p:nvPicPr>
          <p:cNvPr id="11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131" y="1437773"/>
            <a:ext cx="2530669" cy="4875942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sp>
        <p:nvSpPr>
          <p:cNvPr id="13" name="Объект 5"/>
          <p:cNvSpPr txBox="1">
            <a:spLocks/>
          </p:cNvSpPr>
          <p:nvPr/>
        </p:nvSpPr>
        <p:spPr>
          <a:xfrm>
            <a:off x="4562718" y="329290"/>
            <a:ext cx="7141602" cy="221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50" b="1" dirty="0">
                <a:ea typeface="Jost" panose="020B0604020202020204" charset="-52"/>
                <a:cs typeface="Chalet LondonNineteenSixty" charset="0"/>
              </a:rPr>
              <a:t>ЗАДАЧА №1: 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Активизация инстаграм-бренда, сделать странички более «живыми» и интересными</a:t>
            </a:r>
          </a:p>
          <a:p>
            <a:pPr marL="0" indent="0"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На момент начала работ аккаунту не хватало полезной экспертной информации и жизни. </a:t>
            </a:r>
          </a:p>
          <a:p>
            <a:pPr marL="0" indent="0">
              <a:buNone/>
            </a:pPr>
            <a:r>
              <a:rPr lang="be-BY" sz="1350" b="1" dirty="0">
                <a:ea typeface="Jost" panose="020B0604020202020204" charset="-52"/>
                <a:cs typeface="Chalet LondonNineteenSixty" charset="0"/>
              </a:rPr>
              <a:t>РЕШЕНИЕ: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разработали план ведения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Instagram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и остальных площадок, изменили визуальный стиль оформления страниц, скорректировали контент-стратегию, добавив рубрики на основе вопросов пользователей и полезный контент (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экспертность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). </a:t>
            </a:r>
          </a:p>
          <a:p>
            <a:pPr marL="0" indent="0"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В текстах был сделан акцент на эмоциях и улучшении качества жизни людей, благодаря использованию продуктов Банка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БелВЭБ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.</a:t>
            </a: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4562718" y="2683221"/>
            <a:ext cx="7141602" cy="1793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350" b="1" dirty="0">
                <a:ea typeface="Jost" panose="020B0604020202020204" charset="-52"/>
                <a:cs typeface="Chalet LondonNineteenSixty" charset="0"/>
              </a:rPr>
              <a:t>ЗАДАЧА №2: 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Возможности </a:t>
            </a:r>
            <a:r>
              <a:rPr lang="ru-RU" sz="1400" b="1" dirty="0" err="1">
                <a:ea typeface="Jost" panose="020B0604020202020204" charset="-52"/>
                <a:cs typeface="Chalet LondonNineteenSixty" charset="0"/>
              </a:rPr>
              <a:t>соцсетей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Возможности площадок не использовались в полную меру. Основная часть контента —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визуал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+ текст</a:t>
            </a:r>
          </a:p>
          <a:p>
            <a:pPr marL="0" indent="0">
              <a:buNone/>
            </a:pPr>
            <a:r>
              <a:rPr lang="be-BY" sz="1350" b="1" dirty="0">
                <a:ea typeface="Jost" panose="020B0604020202020204" charset="-52"/>
                <a:cs typeface="Chalet LondonNineteenSixty" charset="0"/>
              </a:rPr>
              <a:t>РЕШЕНИЕ:</a:t>
            </a:r>
            <a:endParaRPr lang="ru-RU" sz="1350" b="1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buNone/>
            </a:pPr>
            <a:r>
              <a:rPr lang="ru-RU" sz="1350" b="1" dirty="0">
                <a:ea typeface="Jost" panose="020B0604020202020204" charset="-52"/>
                <a:cs typeface="Chalet LondonNineteenSixty" charset="0"/>
              </a:rPr>
              <a:t>VK и OK.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Добавили дополнительные инструменты (опросы) для отслеживания вовлеченности. </a:t>
            </a:r>
          </a:p>
          <a:p>
            <a:pPr marL="0" indent="0"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В рамках стратегии был разработан календарь обложек. Предусмотрена ежесезонная смена обложек, а также их обновление, согласно праздникам.</a:t>
            </a:r>
            <a:endParaRPr lang="be-BY" sz="1400" dirty="0">
              <a:ea typeface="Jost" panose="020B0604020202020204" charset="-52"/>
              <a:cs typeface="Chalet LondonNineteenSixty" charset="0"/>
            </a:endParaRPr>
          </a:p>
        </p:txBody>
      </p:sp>
      <p:sp>
        <p:nvSpPr>
          <p:cNvPr id="15" name="Объект 5"/>
          <p:cNvSpPr txBox="1">
            <a:spLocks/>
          </p:cNvSpPr>
          <p:nvPr/>
        </p:nvSpPr>
        <p:spPr>
          <a:xfrm>
            <a:off x="4562718" y="4811936"/>
            <a:ext cx="7141602" cy="1871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ea typeface="Jost" panose="020B0604020202020204" charset="-52"/>
                <a:cs typeface="Chalet LondonNineteenSixty" charset="0"/>
              </a:rPr>
              <a:t>Instagram</a:t>
            </a:r>
            <a:r>
              <a:rPr lang="ru-RU" sz="1350" b="1" dirty="0">
                <a:ea typeface="Jost" panose="020B0604020202020204" charset="-52"/>
                <a:cs typeface="Chalet LondonNineteenSixty" charset="0"/>
              </a:rPr>
              <a:t>. </a:t>
            </a:r>
          </a:p>
          <a:p>
            <a:r>
              <a:rPr lang="ru-RU" sz="1400" dirty="0">
                <a:ea typeface="Jost" panose="020B0604020202020204" charset="-52"/>
                <a:cs typeface="Chalet LondonNineteenSixty" charset="0"/>
              </a:rPr>
              <a:t>Использовали интерактивные инструменты в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stories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для большего вовлечения, а также с их помощью собирали обратную связь от клиентов банка.</a:t>
            </a:r>
          </a:p>
          <a:p>
            <a:r>
              <a:rPr lang="ru-RU" sz="1400" dirty="0">
                <a:ea typeface="Jost" panose="020B0604020202020204" charset="-52"/>
                <a:cs typeface="Chalet LondonNineteenSixty" charset="0"/>
              </a:rPr>
              <a:t>Удобная навигация. Благодаря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taplink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, переходя по ссылке в шапке профиля, пользователь сразу может выбрать нужный раздел, а не листать сайт в поисках нужного продукта. </a:t>
            </a:r>
          </a:p>
          <a:p>
            <a:r>
              <a:rPr lang="ru-RU" sz="1400" dirty="0">
                <a:ea typeface="Jost" panose="020B0604020202020204" charset="-52"/>
                <a:cs typeface="Chalet LondonNineteenSixty" charset="0"/>
              </a:rPr>
              <a:t>Также был создан путеводитель с предложениями для бизнеса.</a:t>
            </a:r>
            <a:endParaRPr lang="be-BY" sz="1400" dirty="0">
              <a:ea typeface="Jost" panose="020B0604020202020204" charset="-52"/>
              <a:cs typeface="Chalet LondonNineteenSixty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6851" b="5442"/>
          <a:stretch/>
        </p:blipFill>
        <p:spPr>
          <a:xfrm>
            <a:off x="855361" y="1950721"/>
            <a:ext cx="2256002" cy="37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33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3158"/>
          <a:stretch/>
        </p:blipFill>
        <p:spPr>
          <a:xfrm>
            <a:off x="4700866" y="480670"/>
            <a:ext cx="2894029" cy="5929559"/>
          </a:xfrm>
          <a:prstGeom prst="roundRect">
            <a:avLst>
              <a:gd name="adj" fmla="val 13084"/>
            </a:avLst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4060"/>
          <a:stretch/>
        </p:blipFill>
        <p:spPr>
          <a:xfrm>
            <a:off x="8765459" y="504986"/>
            <a:ext cx="2900107" cy="5876960"/>
          </a:xfrm>
          <a:prstGeom prst="roundRect">
            <a:avLst>
              <a:gd name="adj" fmla="val 13107"/>
            </a:avLst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7376" y="733245"/>
            <a:ext cx="3041650" cy="895350"/>
          </a:xfrm>
        </p:spPr>
        <p:txBody>
          <a:bodyPr/>
          <a:lstStyle/>
          <a:p>
            <a:r>
              <a:rPr lang="ru-RU" dirty="0">
                <a:ea typeface="Chalet LondonNineteenSixty" charset="0"/>
                <a:cs typeface="Chalet LondonNineteenSixty" charset="0"/>
              </a:rPr>
              <a:t>ОБНОВЛЕНИЕ ДИЗАЙН КОНЦЕПЦИИ</a:t>
            </a:r>
            <a:br>
              <a:rPr lang="ru-RU" dirty="0">
                <a:latin typeface="Jost" pitchFamily="2" charset="-52"/>
                <a:ea typeface="Jost" pitchFamily="2" charset="-52"/>
              </a:rPr>
            </a:br>
            <a:br>
              <a:rPr lang="ru-RU" dirty="0">
                <a:ea typeface="Chalet LondonNineteenSixty" charset="0"/>
                <a:cs typeface="Chalet LondonNineteenSixty" charset="0"/>
                <a:sym typeface="Open Sans Light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ea typeface="Chalet ParisNineteenSixty" charset="0"/>
                <a:cs typeface="Chalet ParisNineteenSixty" charset="0"/>
                <a:sym typeface="Open Sans Light"/>
              </a:rPr>
              <a:t>Задача: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Chalet ParisNineteenSixty" charset="0"/>
                <a:cs typeface="Chalet ParisNineteenSixty" charset="0"/>
                <a:sym typeface="Open Sans Light"/>
              </a:rPr>
              <a:t>дизайн социальных сетей необходимо адаптировать согласно новой стилистике сайта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Chalet ParisNineteenSixty" charset="0"/>
              <a:cs typeface="Chalet ParisNineteenSixty" charset="0"/>
              <a:sym typeface="Open Sans Ligh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ea typeface="Chalet ParisNineteenSixty" charset="0"/>
                <a:cs typeface="Chalet ParisNineteenSixty" charset="0"/>
                <a:sym typeface="Open Sans Light"/>
              </a:rPr>
              <a:t>Решение: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Chalet ParisNineteenSixty" charset="0"/>
                <a:cs typeface="Chalet ParisNineteenSixty" charset="0"/>
                <a:sym typeface="Open Sans Light"/>
              </a:rPr>
              <a:t>перешли от серого визуального стиля к яркому и запоминающемуся. 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8E6EF8-DC97-4A0A-A029-E4FA3B9F8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77" y="302791"/>
            <a:ext cx="3126209" cy="62524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8E6EF8-DC97-4A0A-A029-E4FA3B9F8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409" y="302791"/>
            <a:ext cx="3126209" cy="6252417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16200000">
            <a:off x="7893701" y="2927535"/>
            <a:ext cx="595745" cy="735074"/>
          </a:xfrm>
          <a:prstGeom prst="downArrow">
            <a:avLst/>
          </a:prstGeom>
          <a:solidFill>
            <a:srgbClr val="00A8C1"/>
          </a:solidFill>
          <a:ln cap="rnd">
            <a:solidFill>
              <a:srgbClr val="00A8C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80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chemeClr val="bg1"/>
                </a:solidFill>
                <a:latin typeface="Jost Medium" pitchFamily="2" charset="-52"/>
                <a:ea typeface="Jost Medium" pitchFamily="2" charset="-52"/>
                <a:cs typeface="+mj-cs"/>
                <a:sym typeface="Open Sans Light"/>
              </a:rPr>
              <a:t>ВИЗУАЛЬНЫЙ СТИЛЬ</a:t>
            </a:r>
            <a:endParaRPr lang="ru-RU" dirty="0">
              <a:solidFill>
                <a:schemeClr val="bg1"/>
              </a:solidFill>
              <a:latin typeface="Jost Medium" pitchFamily="2" charset="-52"/>
              <a:ea typeface="Jost Medium" pitchFamily="2" charset="-52"/>
              <a:cs typeface="+mj-cs"/>
            </a:endParaRPr>
          </a:p>
        </p:txBody>
      </p:sp>
      <p:sp>
        <p:nvSpPr>
          <p:cNvPr id="66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1700" dirty="0">
                <a:ea typeface="Jost" panose="020B0604020202020204" charset="-52"/>
                <a:cs typeface="Chalet ParisNineteenSixty" charset="0"/>
              </a:rPr>
              <a:t>Добиться узнаваемости можно при помощи </a:t>
            </a:r>
            <a:r>
              <a:rPr lang="ru-RU" sz="1700" dirty="0" err="1">
                <a:ea typeface="Jost" panose="020B0604020202020204" charset="-52"/>
                <a:cs typeface="Chalet ParisNineteenSixty" charset="0"/>
              </a:rPr>
              <a:t>визуалов</a:t>
            </a:r>
            <a:r>
              <a:rPr lang="ru-RU" sz="1700" dirty="0">
                <a:ea typeface="Jost" panose="020B0604020202020204" charset="-52"/>
                <a:cs typeface="Chalet ParisNineteenSixty" charset="0"/>
              </a:rPr>
              <a:t>. Новый визуальный стиль был создан на основе стиля обновляемого сайта Банка </a:t>
            </a:r>
            <a:r>
              <a:rPr lang="ru-RU" sz="1700" dirty="0" err="1">
                <a:ea typeface="Jost" panose="020B0604020202020204" charset="-52"/>
                <a:cs typeface="Chalet ParisNineteenSixty" charset="0"/>
              </a:rPr>
              <a:t>БелВЭБ</a:t>
            </a:r>
            <a:r>
              <a:rPr lang="ru-RU" sz="1700" dirty="0">
                <a:ea typeface="Jost" panose="020B0604020202020204" charset="-52"/>
                <a:cs typeface="Chalet ParisNineteenSixty" charset="0"/>
              </a:rPr>
              <a:t>. </a:t>
            </a:r>
          </a:p>
          <a:p>
            <a:pPr marL="0" indent="0">
              <a:buNone/>
            </a:pPr>
            <a:r>
              <a:rPr lang="ru-RU" sz="1700" dirty="0">
                <a:ea typeface="Jost" panose="020B0604020202020204" charset="-52"/>
                <a:cs typeface="Chalet ParisNineteenSixty" charset="0"/>
              </a:rPr>
              <a:t>В основе стиля минимализм, а также:</a:t>
            </a:r>
          </a:p>
          <a:p>
            <a:pPr marL="0" indent="0">
              <a:buNone/>
            </a:pPr>
            <a:r>
              <a:rPr lang="ru-RU" sz="1700" dirty="0">
                <a:ea typeface="Jost" panose="020B0604020202020204" charset="-52"/>
                <a:cs typeface="Chalet ParisNineteenSixty" charset="0"/>
              </a:rPr>
              <a:t>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цветные мягкие градиенты на фоне</a:t>
            </a:r>
            <a:r>
              <a:rPr lang="ru-RU" sz="1700" dirty="0">
                <a:ea typeface="Jost" panose="020B0604020202020204" charset="-52"/>
                <a:cs typeface="Chalet ParisNineteenSixty" charset="0"/>
              </a:rPr>
              <a:t>, </a:t>
            </a: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r>
              <a:rPr lang="ru-RU" sz="1700" dirty="0">
                <a:ea typeface="Jost" panose="020B0604020202020204" charset="-52"/>
                <a:cs typeface="Chalet ParisNineteenSixty" charset="0"/>
              </a:rPr>
              <a:t>шрифтовые композиции с </a:t>
            </a:r>
            <a:r>
              <a:rPr lang="ru-RU" sz="1800" dirty="0">
                <a:solidFill>
                  <a:schemeClr val="tx1"/>
                </a:solidFill>
              </a:rPr>
              <a:t>крупной </a:t>
            </a:r>
            <a:r>
              <a:rPr lang="ru-RU" sz="1800" dirty="0" err="1">
                <a:solidFill>
                  <a:schemeClr val="tx1"/>
                </a:solidFill>
              </a:rPr>
              <a:t>типографикой</a:t>
            </a:r>
            <a:r>
              <a:rPr lang="ru-RU" sz="1700" dirty="0">
                <a:ea typeface="Jost" panose="020B0604020202020204" charset="-52"/>
              </a:rPr>
              <a:t>.</a:t>
            </a: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r>
              <a:rPr lang="ru-RU" sz="1700" dirty="0">
                <a:ea typeface="Jost" panose="020B0604020202020204" charset="-52"/>
                <a:cs typeface="Chalet ParisNineteenSixty" charset="0"/>
              </a:rPr>
              <a:t> </a:t>
            </a: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  <a:p>
            <a:pPr marL="0" indent="0">
              <a:buNone/>
            </a:pPr>
            <a:endParaRPr lang="ru-RU" sz="1700" dirty="0">
              <a:ea typeface="Jost" panose="020B0604020202020204" charset="-52"/>
              <a:cs typeface="Chalet ParisNineteenSixty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341336" y="2849830"/>
            <a:ext cx="3742247" cy="428206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a typeface="Jost" panose="020B0604020202020204" charset="-52"/>
                <a:cs typeface="Chalet ParisNineteenSixty" charset="0"/>
              </a:rPr>
              <a:t>цветные мягкие градиенты на фоне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8302958" y="2708332"/>
            <a:ext cx="3513137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ea typeface="Jost" panose="020B0604020202020204" charset="-52"/>
                <a:cs typeface="Chalet ParisNineteenSixty" charset="0"/>
              </a:rPr>
              <a:t>шрифтовые композиции с </a:t>
            </a:r>
            <a:r>
              <a:rPr lang="ru-RU" sz="1800" dirty="0"/>
              <a:t>крупной </a:t>
            </a:r>
            <a:r>
              <a:rPr lang="ru-RU" sz="1800" dirty="0" err="1"/>
              <a:t>типографикой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68" y="1498899"/>
            <a:ext cx="3041650" cy="4730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17F787-90F4-47C0-B320-4C4DE82DD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958" y="3342256"/>
            <a:ext cx="3478089" cy="21801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E8BB27-80EE-4605-82F8-DC388EADB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56" y="3342256"/>
            <a:ext cx="3475809" cy="2178685"/>
          </a:xfrm>
          <a:prstGeom prst="rect">
            <a:avLst/>
          </a:prstGeom>
        </p:spPr>
      </p:pic>
      <p:sp>
        <p:nvSpPr>
          <p:cNvPr id="14" name="Текст 4"/>
          <p:cNvSpPr txBox="1">
            <a:spLocks/>
          </p:cNvSpPr>
          <p:nvPr/>
        </p:nvSpPr>
        <p:spPr>
          <a:xfrm>
            <a:off x="4474556" y="991455"/>
            <a:ext cx="7306491" cy="136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457177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914355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371532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1828709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285886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Добиться узнаваемости можно при помощи </a:t>
            </a:r>
            <a:r>
              <a:rPr lang="ru-RU" sz="1800" dirty="0" err="1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визуалов</a:t>
            </a:r>
            <a:r>
              <a:rPr lang="ru-RU" sz="1800" dirty="0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. Новый визуальный стиль был создан на основе стиля обновляемого сайта Банка </a:t>
            </a:r>
            <a:r>
              <a:rPr lang="ru-RU" sz="1800" dirty="0" err="1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БелВЭБ</a:t>
            </a:r>
            <a:r>
              <a:rPr lang="ru-RU" sz="1800" dirty="0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. </a:t>
            </a:r>
          </a:p>
          <a:p>
            <a:r>
              <a:rPr lang="ru-RU" sz="1800" dirty="0">
                <a:solidFill>
                  <a:schemeClr val="tx1"/>
                </a:solidFill>
                <a:ea typeface="Jost" panose="020B0604020202020204" charset="-52"/>
                <a:cs typeface="Chalet ParisNineteenSixty" charset="0"/>
              </a:rPr>
              <a:t>В основе стиля минимализм, а также:</a:t>
            </a:r>
            <a:endParaRPr lang="ru-RU" sz="1800" dirty="0">
              <a:ea typeface="Jost" panose="020B0604020202020204" charset="-52"/>
              <a:cs typeface="Chalet ParisNineteenSixty" charset="0"/>
            </a:endParaRPr>
          </a:p>
          <a:p>
            <a:endParaRPr lang="ru-RU" sz="1700" dirty="0">
              <a:ea typeface="Jost" panose="020B0604020202020204" charset="-52"/>
              <a:cs typeface="Chalet Paris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99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усеченными противолежащими углами 23">
            <a:extLst>
              <a:ext uri="{FF2B5EF4-FFF2-40B4-BE49-F238E27FC236}">
                <a16:creationId xmlns:a16="http://schemas.microsoft.com/office/drawing/2014/main" id="{84538C91-B7F5-495D-B6E8-32F64CCE832B}"/>
              </a:ext>
            </a:extLst>
          </p:cNvPr>
          <p:cNvSpPr/>
          <p:nvPr/>
        </p:nvSpPr>
        <p:spPr>
          <a:xfrm>
            <a:off x="8217870" y="1651370"/>
            <a:ext cx="3435951" cy="884958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Визуальное оформление групп</a:t>
            </a:r>
            <a:r>
              <a:rPr lang="be-BY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ы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,</a:t>
            </a:r>
          </a:p>
          <a:p>
            <a:pPr algn="ctr"/>
            <a:r>
              <a:rPr lang="ru-RU" sz="1400" dirty="0" err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брендирование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. Создание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единого стиля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870" y="845848"/>
            <a:ext cx="3041650" cy="895350"/>
          </a:xfrm>
        </p:spPr>
        <p:txBody>
          <a:bodyPr/>
          <a:lstStyle/>
          <a:p>
            <a:r>
              <a:rPr lang="ru-RU" dirty="0"/>
              <a:t>ВИДЫ РАБОТ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08CBF4D-B59D-408A-9EBE-647BE8FE3710}"/>
              </a:ext>
            </a:extLst>
          </p:cNvPr>
          <p:cNvGrpSpPr/>
          <p:nvPr/>
        </p:nvGrpSpPr>
        <p:grpSpPr>
          <a:xfrm>
            <a:off x="4389384" y="652961"/>
            <a:ext cx="3435951" cy="1111960"/>
            <a:chOff x="4389389" y="375364"/>
            <a:chExt cx="3435951" cy="1111960"/>
          </a:xfrm>
        </p:grpSpPr>
        <p:sp>
          <p:nvSpPr>
            <p:cNvPr id="6" name="Прямоугольник с двумя усеченными противолежащими углами 5"/>
            <p:cNvSpPr/>
            <p:nvPr/>
          </p:nvSpPr>
          <p:spPr>
            <a:xfrm>
              <a:off x="4389389" y="602366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500" latinLnBrk="1" hangingPunct="0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</a:t>
              </a:r>
              <a:r>
                <a:rPr lang="en-US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SMM-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стратегии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продвижения бренда </a:t>
              </a:r>
              <a:endParaRPr lang="en-US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endParaRPr>
            </a:p>
            <a:p>
              <a:pPr algn="ctr" defTabSz="825500" latinLnBrk="1" hangingPunct="0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в социальных сетях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389389" y="375364"/>
              <a:ext cx="2098022" cy="265032"/>
            </a:xfrm>
            <a:prstGeom prst="roundRect">
              <a:avLst>
                <a:gd name="adj" fmla="val 50000"/>
              </a:avLst>
            </a:prstGeom>
            <a:solidFill>
              <a:srgbClr val="E35F5D"/>
            </a:solidFill>
            <a:ln>
              <a:solidFill>
                <a:srgbClr val="E35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Стратегия</a:t>
              </a: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8217870" y="1410649"/>
            <a:ext cx="2098022" cy="26503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Jost" pitchFamily="2" charset="-52"/>
                <a:ea typeface="Jost" pitchFamily="2" charset="-52"/>
              </a:rPr>
              <a:t>Дизайн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FD6B92-F4F0-457A-8191-751C8A14A629}"/>
              </a:ext>
            </a:extLst>
          </p:cNvPr>
          <p:cNvGrpSpPr/>
          <p:nvPr/>
        </p:nvGrpSpPr>
        <p:grpSpPr>
          <a:xfrm>
            <a:off x="4389384" y="2685623"/>
            <a:ext cx="3435951" cy="1125291"/>
            <a:chOff x="4389388" y="1987130"/>
            <a:chExt cx="3435951" cy="1125291"/>
          </a:xfrm>
        </p:grpSpPr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389388" y="2227463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уникальной контент-стратегии и частоты публикаций. Разработка плана SM-активностей (</a:t>
              </a:r>
              <a:r>
                <a:rPr lang="ru-RU" sz="135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интерактивы</a:t>
              </a:r>
              <a:r>
                <a:rPr lang="ru-RU" sz="135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опросы)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389389" y="1987130"/>
              <a:ext cx="2098022" cy="263321"/>
            </a:xfrm>
            <a:prstGeom prst="roundRect">
              <a:avLst>
                <a:gd name="adj" fmla="val 50000"/>
              </a:avLst>
            </a:prstGeom>
            <a:solidFill>
              <a:srgbClr val="13DDCF"/>
            </a:solidFill>
            <a:ln>
              <a:solidFill>
                <a:srgbClr val="13D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>
                  <a:latin typeface="Jost" pitchFamily="2" charset="-52"/>
                  <a:ea typeface="Jost" pitchFamily="2" charset="-52"/>
                </a:rPr>
                <a:t>Контент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53E84DD-99CC-46D1-AF49-BE061398C3D0}"/>
              </a:ext>
            </a:extLst>
          </p:cNvPr>
          <p:cNvGrpSpPr/>
          <p:nvPr/>
        </p:nvGrpSpPr>
        <p:grpSpPr>
          <a:xfrm>
            <a:off x="8217870" y="3377061"/>
            <a:ext cx="3439715" cy="1127916"/>
            <a:chOff x="8191997" y="2054462"/>
            <a:chExt cx="3439715" cy="1127916"/>
          </a:xfrm>
        </p:grpSpPr>
        <p:sp>
          <p:nvSpPr>
            <p:cNvPr id="24" name="Прямоугольник с двумя усеченными противолежащими углами 23"/>
            <p:cNvSpPr/>
            <p:nvPr/>
          </p:nvSpPr>
          <p:spPr>
            <a:xfrm>
              <a:off x="8195761" y="2297420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Оценка общей эффективности «присутствия» Банка </a:t>
              </a:r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БелВЭБ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в социальных сетях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191997" y="2054462"/>
              <a:ext cx="2286152" cy="282129"/>
            </a:xfrm>
            <a:prstGeom prst="roundRect">
              <a:avLst>
                <a:gd name="adj" fmla="val 50000"/>
              </a:avLst>
            </a:prstGeom>
            <a:solidFill>
              <a:srgbClr val="00D372"/>
            </a:solidFill>
            <a:ln>
              <a:solidFill>
                <a:srgbClr val="00D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Аудит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8217870" y="5289228"/>
            <a:ext cx="3435951" cy="1115223"/>
            <a:chOff x="8195761" y="5461624"/>
            <a:chExt cx="3435951" cy="1115223"/>
          </a:xfrm>
        </p:grpSpPr>
        <p:sp>
          <p:nvSpPr>
            <p:cNvPr id="22" name="Прямоугольник с двумя усеченными противолежащими углами 21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Ежемесячная отчетность, аналитика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 рекомендации по ведению социальных сетей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Отчётность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4389384" y="4653979"/>
            <a:ext cx="3435951" cy="1115223"/>
            <a:chOff x="8195761" y="5461624"/>
            <a:chExt cx="3435951" cy="1115223"/>
          </a:xfrm>
        </p:grpSpPr>
        <p:sp>
          <p:nvSpPr>
            <p:cNvPr id="27" name="Прямоугольник с двумя усеченными противолежащими углами 26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календаря смены обложек. Проведение конкурсов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F2D196"/>
            </a:solidFill>
            <a:ln>
              <a:solidFill>
                <a:srgbClr val="F2D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Доп. активности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238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8996" y="3243943"/>
            <a:ext cx="11228804" cy="895350"/>
          </a:xfrm>
        </p:spPr>
        <p:txBody>
          <a:bodyPr/>
          <a:lstStyle/>
          <a:p>
            <a:pPr algn="ctr"/>
            <a:r>
              <a:rPr lang="ru-RU" sz="4000" dirty="0"/>
              <a:t>СПАСИБО ЗА ВНИМАНИЕ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1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СТРАТЕГИЯ И РЕШЕНИЯ</a:t>
            </a:r>
            <a:endParaRPr lang="ru-RU" sz="2000" dirty="0"/>
          </a:p>
        </p:txBody>
      </p:sp>
      <p:pic>
        <p:nvPicPr>
          <p:cNvPr id="11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131" y="1437773"/>
            <a:ext cx="2530669" cy="4875942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 b="10747"/>
          <a:stretch/>
        </p:blipFill>
        <p:spPr>
          <a:xfrm>
            <a:off x="856073" y="1861827"/>
            <a:ext cx="2252158" cy="3975579"/>
          </a:xfrm>
          <a:prstGeom prst="rect">
            <a:avLst/>
          </a:prstGeom>
        </p:spPr>
      </p:pic>
      <p:sp>
        <p:nvSpPr>
          <p:cNvPr id="13" name="Объект 5"/>
          <p:cNvSpPr txBox="1">
            <a:spLocks/>
          </p:cNvSpPr>
          <p:nvPr/>
        </p:nvSpPr>
        <p:spPr>
          <a:xfrm>
            <a:off x="4554092" y="483078"/>
            <a:ext cx="7141602" cy="221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ru-RU" sz="1350" dirty="0">
                <a:ea typeface="Jost" panose="020B0604020202020204" charset="-52"/>
                <a:cs typeface="Chalet LondonNineteenSixty" charset="0"/>
              </a:rPr>
            </a:br>
            <a:r>
              <a:rPr lang="ru-RU" sz="1350" b="1" dirty="0">
                <a:ea typeface="Jost" panose="020B0604020202020204" charset="-52"/>
                <a:cs typeface="Chalet LondonNineteenSixty" charset="0"/>
              </a:rPr>
              <a:t>ЗАДАЧА №1: 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Скорректировать копирайтинг, визуальный стиль и транслировать имидж эксперта на рынке бизнес-решений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Ранее тексты располагались единым полотном, без деления на абзацы и 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CTA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e-BY" sz="1350" b="1" dirty="0">
                <a:ea typeface="Jost" panose="020B0604020202020204" charset="-52"/>
                <a:cs typeface="Chalet LondonNineteenSixty" charset="0"/>
              </a:rPr>
              <a:t>РЕШЕНИЕ: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добавили разделения на абзацы, 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CTA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,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 эмоджи, подходящие под деловой 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ton</a:t>
            </a:r>
            <a:r>
              <a:rPr lang="pl-PL" sz="1400" dirty="0">
                <a:ea typeface="Jost" panose="020B0604020202020204" charset="-52"/>
                <a:cs typeface="Chalet LondonNineteenSixty" charset="0"/>
              </a:rPr>
              <a:t>e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 of voice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бренда, которые привлекают внимание к особо важной информации.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Для создания имиджа эксперта копирайтером разрабатываются узконаправленные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лонгриды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, статьи и посты.</a:t>
            </a: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4554092" y="2917126"/>
            <a:ext cx="7141602" cy="1793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350" b="1" dirty="0">
                <a:ea typeface="Jost" panose="020B0604020202020204" charset="-52"/>
                <a:cs typeface="Chalet LondonNineteenSixty" charset="0"/>
              </a:rPr>
              <a:t>ЗАДАЧА №2: 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Использовать возможности соцсетей и повысить вовлеченность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dirty="0">
                <a:ea typeface="Jost" panose="020B0604020202020204" charset="-52"/>
                <a:cs typeface="Chalet LondonNineteenSixty" charset="0"/>
              </a:rPr>
              <a:t>Во всех </a:t>
            </a:r>
            <a:r>
              <a:rPr lang="ru-RU" sz="1400" dirty="0" err="1">
                <a:ea typeface="Jost" panose="020B0604020202020204" charset="-52"/>
                <a:cs typeface="Chalet LondonNineteenSixty" charset="0"/>
              </a:rPr>
              <a:t>соцсетях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использовался только один формат для подачи информации: статья + подводка к ней.</a:t>
            </a:r>
            <a:endParaRPr lang="ru-RU" sz="1400" b="1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e-BY" sz="1350" b="1" dirty="0">
                <a:ea typeface="Jost" panose="020B0604020202020204" charset="-52"/>
                <a:cs typeface="Chalet LondonNineteenSixty" charset="0"/>
              </a:rPr>
              <a:t>РЕШЕНИЕ:</a:t>
            </a:r>
            <a:endParaRPr lang="ru-RU" sz="1350" b="1" dirty="0">
              <a:ea typeface="Jost" panose="020B0604020202020204" charset="-52"/>
              <a:cs typeface="Chalet LondonNineteenSixty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ea typeface="Jost" panose="020B0604020202020204" charset="-52"/>
                <a:cs typeface="Chalet LondonNineteenSixty" charset="0"/>
              </a:rPr>
              <a:t>Facebook.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Добавили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текстовые призывы делиться в комментариях для увеличения вовлеченности по комментариям.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 Разнообразили подачу информации, теперь это: статья + статичная картинка, пост + анимация, пост + галерея.</a:t>
            </a:r>
          </a:p>
        </p:txBody>
      </p:sp>
      <p:sp>
        <p:nvSpPr>
          <p:cNvPr id="15" name="Объект 5"/>
          <p:cNvSpPr txBox="1">
            <a:spLocks/>
          </p:cNvSpPr>
          <p:nvPr/>
        </p:nvSpPr>
        <p:spPr>
          <a:xfrm>
            <a:off x="4554092" y="4772033"/>
            <a:ext cx="7141602" cy="52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ea typeface="Jost" panose="020B0604020202020204" charset="-52"/>
                <a:cs typeface="Chalet LondonNineteenSixty" charset="0"/>
              </a:rPr>
              <a:t>LinkedIn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.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Добавили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 дополнительные инструменты (опросы) для отслеживания вовлеченности. Также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 разнообразили подачу информации, как и для 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Facebook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.</a:t>
            </a:r>
            <a:endParaRPr lang="be-BY" sz="1400" dirty="0">
              <a:ea typeface="Jost" panose="020B0604020202020204" charset="-52"/>
              <a:cs typeface="Chalet LondonNineteenSixty" charset="0"/>
            </a:endParaRPr>
          </a:p>
        </p:txBody>
      </p:sp>
      <p:sp>
        <p:nvSpPr>
          <p:cNvPr id="16" name="Объект 5"/>
          <p:cNvSpPr txBox="1">
            <a:spLocks/>
          </p:cNvSpPr>
          <p:nvPr/>
        </p:nvSpPr>
        <p:spPr>
          <a:xfrm>
            <a:off x="4554092" y="5355489"/>
            <a:ext cx="7141602" cy="705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+mn-cs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Jost" pitchFamily="2" charset="-52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ea typeface="Jost" panose="020B0604020202020204" charset="-52"/>
                <a:cs typeface="Chalet LondonNineteenSixty" charset="0"/>
              </a:rPr>
              <a:t>Telegram</a:t>
            </a:r>
            <a:r>
              <a:rPr lang="ru-RU" sz="1400" b="1" dirty="0">
                <a:ea typeface="Jost" panose="020B0604020202020204" charset="-52"/>
                <a:cs typeface="Chalet LondonNineteenSixty" charset="0"/>
              </a:rPr>
              <a:t>.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Добавили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опросы</a:t>
            </a:r>
            <a:r>
              <a:rPr lang="en-US" sz="1400" dirty="0">
                <a:ea typeface="Jost" panose="020B0604020202020204" charset="-52"/>
                <a:cs typeface="Chalet LondonNineteenSixty" charset="0"/>
              </a:rPr>
              <a:t> </a:t>
            </a:r>
            <a:r>
              <a:rPr lang="ru-RU" sz="1400" dirty="0">
                <a:ea typeface="Jost" panose="020B0604020202020204" charset="-52"/>
                <a:cs typeface="Chalet LondonNineteenSixty" charset="0"/>
              </a:rPr>
              <a:t>и викторины для отслеживания вовлеченности. </a:t>
            </a:r>
            <a:r>
              <a:rPr lang="be-BY" sz="1400" dirty="0">
                <a:ea typeface="Jost" panose="020B0604020202020204" charset="-52"/>
                <a:cs typeface="Chalet LondonNineteenSixty" charset="0"/>
              </a:rPr>
              <a:t>Создали бота, при помощи которого можно считать вовлеченность на уровне реакций, комментариев, а также добавлять ссылки в кнопки.</a:t>
            </a:r>
          </a:p>
        </p:txBody>
      </p:sp>
    </p:spTree>
    <p:extLst>
      <p:ext uri="{BB962C8B-B14F-4D97-AF65-F5344CB8AC3E}">
        <p14:creationId xmlns:p14="http://schemas.microsoft.com/office/powerpoint/2010/main" val="241295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4"/>
          <p:cNvSpPr>
            <a:spLocks noGrp="1"/>
          </p:cNvSpPr>
          <p:nvPr>
            <p:ph type="body" sz="half" idx="2"/>
          </p:nvPr>
        </p:nvSpPr>
        <p:spPr>
          <a:xfrm>
            <a:off x="4425351" y="318611"/>
            <a:ext cx="7300974" cy="1063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dirty="0">
                <a:ea typeface="Jost" panose="020B0604020202020204" charset="-52"/>
                <a:cs typeface="Chalet ParisNineteenSixty" charset="0"/>
              </a:rPr>
              <a:t>Добиться узнаваемости можно при помощи </a:t>
            </a:r>
            <a:r>
              <a:rPr lang="ru-RU" sz="1700" dirty="0" err="1">
                <a:ea typeface="Jost" panose="020B0604020202020204" charset="-52"/>
                <a:cs typeface="Chalet ParisNineteenSixty" charset="0"/>
              </a:rPr>
              <a:t>визуалов</a:t>
            </a:r>
            <a:r>
              <a:rPr lang="ru-RU" sz="1700" dirty="0">
                <a:ea typeface="Jost" panose="020B0604020202020204" charset="-52"/>
                <a:cs typeface="Chalet ParisNineteenSixty" charset="0"/>
              </a:rPr>
              <a:t>. Мы </a:t>
            </a:r>
            <a:r>
              <a:rPr lang="ru-RU" sz="1700" dirty="0" err="1">
                <a:ea typeface="Jost" panose="020B0604020202020204" charset="-52"/>
                <a:cs typeface="Chalet ParisNineteenSixty" charset="0"/>
              </a:rPr>
              <a:t>предл</a:t>
            </a:r>
            <a:r>
              <a:rPr lang="be-BY" sz="1700" dirty="0">
                <a:ea typeface="Jost" panose="020B0604020202020204" charset="-52"/>
                <a:cs typeface="Chalet ParisNineteenSixty" charset="0"/>
              </a:rPr>
              <a:t>о</a:t>
            </a:r>
            <a:r>
              <a:rPr lang="ru-RU" sz="1700" dirty="0">
                <a:ea typeface="Jost" panose="020B0604020202020204" charset="-52"/>
                <a:cs typeface="Chalet ParisNineteenSixty" charset="0"/>
              </a:rPr>
              <a:t>жили добавлять лого с крупной подписью. </a:t>
            </a:r>
            <a:r>
              <a:rPr lang="ru-RU" sz="1700" dirty="0">
                <a:latin typeface="+mn-lt"/>
                <a:ea typeface="Jost" panose="020B0604020202020204" charset="-52"/>
                <a:cs typeface="Chalet ParisNineteenSixty" charset="0"/>
              </a:rPr>
              <a:t>В основе корпоративные цвета и шрифты, иногда графика из </a:t>
            </a:r>
            <a:r>
              <a:rPr lang="ru-RU" sz="1700" dirty="0" err="1">
                <a:latin typeface="+mn-lt"/>
                <a:ea typeface="Jost" panose="020B0604020202020204" charset="-52"/>
                <a:cs typeface="Chalet ParisNineteenSixty" charset="0"/>
              </a:rPr>
              <a:t>брендбука</a:t>
            </a:r>
            <a:endParaRPr lang="ru-RU" sz="1700" dirty="0">
              <a:latin typeface="+mn-lt"/>
              <a:ea typeface="Jost" panose="020B0604020202020204" charset="-52"/>
              <a:cs typeface="Chalet ParisNineteenSixty" charset="0"/>
            </a:endParaRPr>
          </a:p>
        </p:txBody>
      </p:sp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495174" y="3860035"/>
            <a:ext cx="3296898" cy="4876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825500" latinLnBrk="1" hangingPunct="0"/>
            <a:r>
              <a:rPr lang="ru-RU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Визуальный стиль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93" y="1750742"/>
            <a:ext cx="1220552" cy="1220552"/>
          </a:xfrm>
          <a:prstGeom prst="ellipse">
            <a:avLst/>
          </a:prstGeom>
        </p:spPr>
      </p:pic>
      <p:pic>
        <p:nvPicPr>
          <p:cNvPr id="21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90" y="2636229"/>
            <a:ext cx="401371" cy="401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79" y="1353946"/>
            <a:ext cx="5110718" cy="2674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85" y="3868661"/>
            <a:ext cx="5110718" cy="26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77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12218126" cy="6882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92437"/>
              </p:ext>
            </p:extLst>
          </p:nvPr>
        </p:nvGraphicFramePr>
        <p:xfrm>
          <a:off x="4353444" y="1232976"/>
          <a:ext cx="5209382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04691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604691">
                  <a:extLst>
                    <a:ext uri="{9D8B030D-6E8A-4147-A177-3AD203B41FA5}">
                      <a16:colId xmlns:a16="http://schemas.microsoft.com/office/drawing/2014/main" val="2549430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Рост,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подписчиков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847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Охват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Вовлеченность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504%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ER,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558883"/>
              </p:ext>
            </p:extLst>
          </p:nvPr>
        </p:nvGraphicFramePr>
        <p:xfrm>
          <a:off x="4353444" y="3239899"/>
          <a:ext cx="5209382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04691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604691">
                  <a:extLst>
                    <a:ext uri="{9D8B030D-6E8A-4147-A177-3AD203B41FA5}">
                      <a16:colId xmlns:a16="http://schemas.microsoft.com/office/drawing/2014/main" val="1757223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Количество отслеживающих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на 217%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47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Показы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1 039%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Вовлеченность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787%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75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Степень</a:t>
                      </a:r>
                      <a:r>
                        <a:rPr lang="ru-RU" sz="1500" baseline="0" dirty="0"/>
                        <a:t> вовлечения</a:t>
                      </a:r>
                      <a:r>
                        <a:rPr lang="en-US" sz="1500" dirty="0"/>
                        <a:t>,</a:t>
                      </a:r>
                      <a:r>
                        <a:rPr lang="en-US" sz="1500" baseline="0" dirty="0"/>
                        <a:t> %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1,7%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70731"/>
                  </a:ext>
                </a:extLst>
              </a:tr>
            </a:tbl>
          </a:graphicData>
        </a:graphic>
      </p:graphicFrame>
      <p:sp>
        <p:nvSpPr>
          <p:cNvPr id="19" name="Заголовок 5"/>
          <p:cNvSpPr txBox="1">
            <a:spLocks/>
          </p:cNvSpPr>
          <p:nvPr/>
        </p:nvSpPr>
        <p:spPr>
          <a:xfrm>
            <a:off x="2017461" y="571201"/>
            <a:ext cx="7545365" cy="4597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РЕЗУЛЬТАТЫ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0620"/>
              </p:ext>
            </p:extLst>
          </p:nvPr>
        </p:nvGraphicFramePr>
        <p:xfrm>
          <a:off x="4353444" y="4897563"/>
          <a:ext cx="5209382" cy="1437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04691">
                  <a:extLst>
                    <a:ext uri="{9D8B030D-6E8A-4147-A177-3AD203B41FA5}">
                      <a16:colId xmlns:a16="http://schemas.microsoft.com/office/drawing/2014/main" val="1328473617"/>
                    </a:ext>
                  </a:extLst>
                </a:gridCol>
                <a:gridCol w="2604691">
                  <a:extLst>
                    <a:ext uri="{9D8B030D-6E8A-4147-A177-3AD203B41FA5}">
                      <a16:colId xmlns:a16="http://schemas.microsoft.com/office/drawing/2014/main" val="3684213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Просмотры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tx1"/>
                          </a:solidFill>
                        </a:rPr>
                        <a:t>на 88%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25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/>
                        <a:t>Вовлеченность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/>
                        <a:t>опросы (70 голосов в среднем)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dirty="0"/>
                        <a:t>реакции (8 реакций в среднем)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41301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17461" y="3118971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LinkedIn</a:t>
            </a:r>
            <a:endParaRPr lang="ru-RU" sz="2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017461" y="4801198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Telegram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017461" y="1232976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Facebook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912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усеченными противолежащими углами 23">
            <a:extLst>
              <a:ext uri="{FF2B5EF4-FFF2-40B4-BE49-F238E27FC236}">
                <a16:creationId xmlns:a16="http://schemas.microsoft.com/office/drawing/2014/main" id="{84538C91-B7F5-495D-B6E8-32F64CCE832B}"/>
              </a:ext>
            </a:extLst>
          </p:cNvPr>
          <p:cNvSpPr/>
          <p:nvPr/>
        </p:nvSpPr>
        <p:spPr>
          <a:xfrm>
            <a:off x="8217871" y="1429441"/>
            <a:ext cx="3435951" cy="884958"/>
          </a:xfrm>
          <a:prstGeom prst="snip2Diag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Визуальное оформление групп</a:t>
            </a:r>
            <a:r>
              <a:rPr lang="be-BY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ы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,</a:t>
            </a:r>
          </a:p>
          <a:p>
            <a:pPr algn="ctr"/>
            <a:r>
              <a:rPr lang="ru-RU" sz="1400" dirty="0" err="1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брендирование</a:t>
            </a:r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. Создание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Jost" pitchFamily="2" charset="-52"/>
                <a:ea typeface="Jost" pitchFamily="2" charset="-52"/>
                <a:cs typeface="Chalet ParisNineteenSixty" charset="0"/>
              </a:rPr>
              <a:t>единого стиля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749" y="850847"/>
            <a:ext cx="3041650" cy="895350"/>
          </a:xfrm>
        </p:spPr>
        <p:txBody>
          <a:bodyPr/>
          <a:lstStyle/>
          <a:p>
            <a:r>
              <a:rPr lang="ru-RU" dirty="0"/>
              <a:t>ВИДЫ РАБОТ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08CBF4D-B59D-408A-9EBE-647BE8FE3710}"/>
              </a:ext>
            </a:extLst>
          </p:cNvPr>
          <p:cNvGrpSpPr/>
          <p:nvPr/>
        </p:nvGrpSpPr>
        <p:grpSpPr>
          <a:xfrm>
            <a:off x="4389389" y="634237"/>
            <a:ext cx="3435951" cy="1111960"/>
            <a:chOff x="4389389" y="375364"/>
            <a:chExt cx="3435951" cy="1111960"/>
          </a:xfrm>
        </p:grpSpPr>
        <p:sp>
          <p:nvSpPr>
            <p:cNvPr id="6" name="Прямоугольник с двумя усеченными противолежащими углами 5"/>
            <p:cNvSpPr/>
            <p:nvPr/>
          </p:nvSpPr>
          <p:spPr>
            <a:xfrm>
              <a:off x="4389389" y="602366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500" latinLnBrk="1" hangingPunct="0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</a:t>
              </a:r>
              <a:r>
                <a:rPr lang="en-US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SMM-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стратегии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продвижения бренда </a:t>
              </a:r>
              <a:r>
                <a:rPr lang="en-US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Beeline Business</a:t>
              </a:r>
            </a:p>
            <a:p>
              <a:pPr algn="ctr" defTabSz="825500" latinLnBrk="1" hangingPunct="0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в социальных сетях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389389" y="375364"/>
              <a:ext cx="2098022" cy="265032"/>
            </a:xfrm>
            <a:prstGeom prst="roundRect">
              <a:avLst>
                <a:gd name="adj" fmla="val 50000"/>
              </a:avLst>
            </a:prstGeom>
            <a:solidFill>
              <a:srgbClr val="E35F5D"/>
            </a:solidFill>
            <a:ln>
              <a:solidFill>
                <a:srgbClr val="E35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Стратегия</a:t>
              </a: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8217871" y="1188720"/>
            <a:ext cx="2098022" cy="26503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Jost" pitchFamily="2" charset="-52"/>
                <a:ea typeface="Jost" pitchFamily="2" charset="-52"/>
              </a:rPr>
              <a:t>Дизайн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4FD6B92-F4F0-457A-8191-751C8A14A629}"/>
              </a:ext>
            </a:extLst>
          </p:cNvPr>
          <p:cNvGrpSpPr/>
          <p:nvPr/>
        </p:nvGrpSpPr>
        <p:grpSpPr>
          <a:xfrm>
            <a:off x="4389388" y="2712290"/>
            <a:ext cx="3435951" cy="1116665"/>
            <a:chOff x="4389388" y="1987130"/>
            <a:chExt cx="3435951" cy="1116665"/>
          </a:xfrm>
        </p:grpSpPr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4389388" y="2218837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уникальной контент-стратегии</a:t>
              </a: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 частоты публикаций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389389" y="1987130"/>
              <a:ext cx="2098022" cy="263321"/>
            </a:xfrm>
            <a:prstGeom prst="roundRect">
              <a:avLst>
                <a:gd name="adj" fmla="val 50000"/>
              </a:avLst>
            </a:prstGeom>
            <a:solidFill>
              <a:srgbClr val="13DDCF"/>
            </a:solidFill>
            <a:ln>
              <a:solidFill>
                <a:srgbClr val="13D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Контент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53E84DD-99CC-46D1-AF49-BE061398C3D0}"/>
              </a:ext>
            </a:extLst>
          </p:cNvPr>
          <p:cNvGrpSpPr/>
          <p:nvPr/>
        </p:nvGrpSpPr>
        <p:grpSpPr>
          <a:xfrm>
            <a:off x="8191996" y="3276624"/>
            <a:ext cx="3439715" cy="1127916"/>
            <a:chOff x="8191997" y="2054462"/>
            <a:chExt cx="3439715" cy="1127916"/>
          </a:xfrm>
        </p:grpSpPr>
        <p:sp>
          <p:nvSpPr>
            <p:cNvPr id="24" name="Прямоугольник с двумя усеченными противолежащими углами 23"/>
            <p:cNvSpPr/>
            <p:nvPr/>
          </p:nvSpPr>
          <p:spPr>
            <a:xfrm>
              <a:off x="8195761" y="2297420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плана SM-активностей</a:t>
              </a: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(</a:t>
              </a:r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интерактивы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опросы)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8191997" y="2054462"/>
              <a:ext cx="2286152" cy="282129"/>
            </a:xfrm>
            <a:prstGeom prst="roundRect">
              <a:avLst>
                <a:gd name="adj" fmla="val 50000"/>
              </a:avLst>
            </a:prstGeom>
            <a:solidFill>
              <a:srgbClr val="00D372"/>
            </a:solidFill>
            <a:ln>
              <a:solidFill>
                <a:srgbClr val="00D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err="1">
                  <a:latin typeface="Jost" pitchFamily="2" charset="-52"/>
                  <a:ea typeface="Jost" pitchFamily="2" charset="-52"/>
                </a:rPr>
                <a:t>Вовлечённость</a:t>
              </a:r>
              <a:endParaRPr lang="ru-RU" sz="1400" dirty="0"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4389388" y="4758460"/>
            <a:ext cx="3435951" cy="1115223"/>
            <a:chOff x="8195761" y="5461624"/>
            <a:chExt cx="3435951" cy="1115223"/>
          </a:xfrm>
        </p:grpSpPr>
        <p:sp>
          <p:nvSpPr>
            <p:cNvPr id="28" name="Прямоугольник с двумя усеченными противолежащими углами 27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Разработка правил донесения информации до подписчиков групп бренда: </a:t>
              </a:r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tone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of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 </a:t>
              </a:r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voice</a:t>
              </a:r>
              <a:endParaRPr lang="ru-RU" sz="1400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B300FA"/>
            </a:solidFill>
            <a:ln>
              <a:solidFill>
                <a:srgbClr val="B300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Jost" pitchFamily="2" charset="-52"/>
                  <a:ea typeface="Jost" pitchFamily="2" charset="-52"/>
                </a:rPr>
                <a:t>Tone of voice</a:t>
              </a:r>
              <a:endParaRPr lang="ru-RU" sz="1400" dirty="0"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34210A1-76DD-4A25-9188-D2D5884D69CE}"/>
              </a:ext>
            </a:extLst>
          </p:cNvPr>
          <p:cNvGrpSpPr/>
          <p:nvPr/>
        </p:nvGrpSpPr>
        <p:grpSpPr>
          <a:xfrm>
            <a:off x="8217871" y="5316071"/>
            <a:ext cx="3435951" cy="1115223"/>
            <a:chOff x="8195761" y="5461624"/>
            <a:chExt cx="3435951" cy="1115223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8195761" y="5691889"/>
              <a:ext cx="3435951" cy="884958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Ежемесячная </a:t>
              </a:r>
              <a:r>
                <a:rPr lang="ru-RU" sz="1400" dirty="0" err="1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отчетность</a:t>
              </a: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, аналитика </a:t>
              </a:r>
              <a:b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</a:br>
              <a:r>
                <a:rPr lang="ru-RU" sz="140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  <a:cs typeface="Chalet ParisNineteenSixty" charset="0"/>
                </a:rPr>
                <a:t>и рекомендации по ведению социальных сетей</a:t>
              </a:r>
            </a:p>
            <a:p>
              <a:pPr algn="ctr"/>
              <a:endParaRPr lang="ru-RU" sz="140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8195761" y="5461624"/>
              <a:ext cx="2098022" cy="273313"/>
            </a:xfrm>
            <a:prstGeom prst="roundRect">
              <a:avLst>
                <a:gd name="adj" fmla="val 50000"/>
              </a:avLst>
            </a:pr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Jost" pitchFamily="2" charset="-52"/>
                  <a:ea typeface="Jost" pitchFamily="2" charset="-52"/>
                </a:rPr>
                <a:t>Отчётность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96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/>
          <p:cNvGrpSpPr/>
          <p:nvPr/>
        </p:nvGrpSpPr>
        <p:grpSpPr>
          <a:xfrm>
            <a:off x="3916295" y="1340528"/>
            <a:ext cx="3097763" cy="909511"/>
            <a:chOff x="4902897" y="1167141"/>
            <a:chExt cx="3097763" cy="909511"/>
          </a:xfrm>
        </p:grpSpPr>
        <p:sp>
          <p:nvSpPr>
            <p:cNvPr id="17" name="Прямоугольник с двумя усеченными противолежащими углами 16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16295" y="2405829"/>
            <a:ext cx="3097763" cy="911099"/>
            <a:chOff x="4902897" y="2232442"/>
            <a:chExt cx="3097763" cy="911099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2234030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6"/>
            <p:cNvSpPr/>
            <p:nvPr/>
          </p:nvSpPr>
          <p:spPr>
            <a:xfrm>
              <a:off x="4902897" y="22324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2FD8B9"/>
            </a:solidFill>
            <a:ln>
              <a:solidFill>
                <a:srgbClr val="2FD8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147864" y="1638578"/>
            <a:ext cx="273357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</a:rPr>
              <a:t>Период продвижения: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53289" y="2705901"/>
            <a:ext cx="2860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Jost" pitchFamily="2" charset="-52"/>
                <a:ea typeface="Jost" pitchFamily="2" charset="-52"/>
                <a:cs typeface="Chalet LondonNineteenSixty" charset="0"/>
              </a:rPr>
              <a:t>Площадки:</a:t>
            </a:r>
            <a:endParaRPr lang="ru-RU" sz="1400" dirty="0"/>
          </a:p>
        </p:txBody>
      </p:sp>
      <p:sp>
        <p:nvSpPr>
          <p:cNvPr id="38" name="Текст 4"/>
          <p:cNvSpPr>
            <a:spLocks noGrp="1"/>
          </p:cNvSpPr>
          <p:nvPr>
            <p:ph type="body" sz="half" idx="2"/>
          </p:nvPr>
        </p:nvSpPr>
        <p:spPr>
          <a:xfrm>
            <a:off x="7346396" y="1638578"/>
            <a:ext cx="3324479" cy="421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 апреля 2019 — настоящее время</a:t>
            </a:r>
          </a:p>
        </p:txBody>
      </p:sp>
      <p:sp>
        <p:nvSpPr>
          <p:cNvPr id="66" name="Текст 4"/>
          <p:cNvSpPr>
            <a:spLocks noGrp="1"/>
          </p:cNvSpPr>
          <p:nvPr>
            <p:ph type="body" sz="quarter" idx="11"/>
          </p:nvPr>
        </p:nvSpPr>
        <p:spPr>
          <a:xfrm>
            <a:off x="6678464" y="4375606"/>
            <a:ext cx="5243242" cy="69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b="1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Сайт: </a:t>
            </a:r>
            <a:r>
              <a:rPr lang="en-US" sz="1500" dirty="0">
                <a:solidFill>
                  <a:srgbClr val="2FD8B9"/>
                </a:solidFill>
                <a:latin typeface="+mn-lt"/>
                <a:ea typeface="Jost" panose="020B0604020202020204" charset="-52"/>
                <a:cs typeface="Chalet ParisNineteenSixty" charset="0"/>
              </a:rPr>
              <a:t>mars-graduates.kz/</a:t>
            </a:r>
          </a:p>
          <a:p>
            <a:pPr marL="0" indent="0">
              <a:buNone/>
            </a:pPr>
            <a:r>
              <a:rPr lang="ru-RU" sz="1500" b="1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Соцсети:</a:t>
            </a:r>
            <a:r>
              <a:rPr lang="en-US" sz="1500" b="1" dirty="0">
                <a:solidFill>
                  <a:schemeClr val="tx1"/>
                </a:solidFill>
                <a:latin typeface="+mn-lt"/>
                <a:ea typeface="Jost" panose="020B0604020202020204" charset="-52"/>
                <a:cs typeface="Chalet ParisNineteenSixty" charset="0"/>
              </a:rPr>
              <a:t> </a:t>
            </a:r>
            <a:r>
              <a:rPr lang="en-US" sz="1500" dirty="0">
                <a:solidFill>
                  <a:srgbClr val="2FD8B9"/>
                </a:solidFill>
                <a:latin typeface="+mn-lt"/>
                <a:ea typeface="Jost" panose="020B0604020202020204" charset="-52"/>
                <a:cs typeface="Chalet ParisNineteenSixty" charset="0"/>
              </a:rPr>
              <a:t>instagram.com/mars.kazakhstan/</a:t>
            </a:r>
            <a:endParaRPr lang="ru-RU" sz="1500" dirty="0">
              <a:solidFill>
                <a:srgbClr val="2FD8B9"/>
              </a:solidFill>
              <a:latin typeface="+mn-lt"/>
              <a:ea typeface="Jost" panose="020B0604020202020204" charset="-52"/>
              <a:cs typeface="Chalet ParisNineteenSixty" charset="0"/>
            </a:endParaRPr>
          </a:p>
        </p:txBody>
      </p:sp>
      <p:pic>
        <p:nvPicPr>
          <p:cNvPr id="63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06" y="2605638"/>
            <a:ext cx="261583" cy="504647"/>
          </a:xfrm>
          <a:prstGeom prst="rect">
            <a:avLst/>
          </a:prstGeom>
          <a:noFill/>
        </p:spPr>
      </p:pic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AA544A62-F444-44A0-A861-BDF66BD2AAAB}"/>
              </a:ext>
            </a:extLst>
          </p:cNvPr>
          <p:cNvSpPr txBox="1">
            <a:spLocks/>
          </p:cNvSpPr>
          <p:nvPr/>
        </p:nvSpPr>
        <p:spPr>
          <a:xfrm>
            <a:off x="540606" y="4127454"/>
            <a:ext cx="3296898" cy="4963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35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t"/>
              <a:buNone/>
              <a:defRPr sz="2800" b="0" kern="12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825500" latinLnBrk="1" hangingPunct="0"/>
            <a:r>
              <a:rPr lang="en-US" sz="2600" dirty="0">
                <a:solidFill>
                  <a:schemeClr val="bg1"/>
                </a:solidFill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MARS </a:t>
            </a:r>
            <a:r>
              <a:rPr lang="en-US" sz="2600" dirty="0">
                <a:latin typeface="+mj-lt"/>
                <a:ea typeface="Jost" panose="020B0604020202020204" charset="-52"/>
                <a:cs typeface="Chalet LondonNineteenSixty" charset="0"/>
                <a:sym typeface="Open Sans Light"/>
              </a:rPr>
              <a:t>Kazakhstan</a:t>
            </a:r>
            <a:endParaRPr lang="ru-RU" sz="2600" dirty="0">
              <a:solidFill>
                <a:schemeClr val="bg1"/>
              </a:solidFill>
              <a:latin typeface="+mj-lt"/>
              <a:ea typeface="Jost" panose="020B0604020202020204" charset="-52"/>
              <a:cs typeface="Chalet LondonNineteenSixty" charset="0"/>
              <a:sym typeface="Open Sans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71" y="1663436"/>
            <a:ext cx="1220400" cy="119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Овал 21"/>
          <p:cNvSpPr/>
          <p:nvPr/>
        </p:nvSpPr>
        <p:spPr>
          <a:xfrm>
            <a:off x="8339796" y="2345277"/>
            <a:ext cx="1123382" cy="1127757"/>
          </a:xfrm>
          <a:prstGeom prst="ellipse">
            <a:avLst/>
          </a:prstGeom>
          <a:solidFill>
            <a:srgbClr val="0000A0"/>
          </a:solidFill>
          <a:ln>
            <a:solidFill>
              <a:srgbClr val="000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Изображение 3">
            <a:extLst>
              <a:ext uri="{FF2B5EF4-FFF2-40B4-BE49-F238E27FC236}">
                <a16:creationId xmlns:a16="http://schemas.microsoft.com/office/drawing/2014/main" id="{BF74532B-0E37-43F7-B1ED-B22BD3A17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74" y="2649700"/>
            <a:ext cx="538219" cy="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7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ea typeface="Jost" panose="020B0604020202020204" charset="-52"/>
                <a:cs typeface="Chalet LondonNineteenSixty" charset="0"/>
                <a:sym typeface="Open Sans Light"/>
              </a:rPr>
              <a:t>ТОЧКА ОТСЧЁТА</a:t>
            </a:r>
            <a:endParaRPr lang="ru-RU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A3A8D-BEE3-49B0-86A1-85C7B7335E2E}"/>
              </a:ext>
            </a:extLst>
          </p:cNvPr>
          <p:cNvSpPr txBox="1"/>
          <p:nvPr/>
        </p:nvSpPr>
        <p:spPr>
          <a:xfrm>
            <a:off x="4988791" y="4289420"/>
            <a:ext cx="63236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ea typeface="Jost" panose="020B0604020202020204" charset="-52"/>
                <a:cs typeface="Chalet ParisNineteenSixty" charset="0"/>
                <a:sym typeface="Open Sans Light"/>
              </a:rPr>
              <a:t>Слабые области, которые необходимо было улучшить: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500" dirty="0">
              <a:ea typeface="Jost" panose="020B0604020202020204" charset="-52"/>
              <a:cs typeface="Chalet ParisNineteenSixty" charset="0"/>
              <a:sym typeface="Open Sans Light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ea typeface="Jost" panose="020B0604020202020204" charset="-52"/>
                <a:cs typeface="Chalet ParisNineteenSixty" charset="0"/>
                <a:sym typeface="Open Sans Light"/>
              </a:rPr>
              <a:t>Количество подписчиков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be-BY" sz="1500" dirty="0">
                <a:ea typeface="Jost" panose="020B0604020202020204" charset="-52"/>
                <a:cs typeface="Chalet ParisNineteenSixty" charset="0"/>
                <a:sym typeface="Open Sans Light"/>
              </a:rPr>
              <a:t>Лояльность к бренду-работодателя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be-BY" sz="1500" dirty="0">
                <a:ea typeface="Jost" panose="020B0604020202020204" charset="-52"/>
                <a:cs typeface="Chalet ParisNineteenSixty" charset="0"/>
                <a:sym typeface="Open Sans Light"/>
              </a:rPr>
              <a:t>Молодая аудитория (необходимо привлечение более старшей аудитории)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be-BY" sz="1500" dirty="0">
                <a:ea typeface="Jost" panose="020B0604020202020204" charset="-52"/>
                <a:cs typeface="Chalet ParisNineteenSixty" charset="0"/>
                <a:sym typeface="Open Sans Light"/>
              </a:rPr>
              <a:t>Небольшое количество заявок на программу </a:t>
            </a:r>
            <a:r>
              <a:rPr lang="en-US" sz="1500" dirty="0">
                <a:ea typeface="Jost" panose="020B0604020202020204" charset="-52"/>
                <a:cs typeface="Chalet ParisNineteenSixty" charset="0"/>
                <a:sym typeface="Open Sans Light"/>
              </a:rPr>
              <a:t>MLEP</a:t>
            </a:r>
            <a:endParaRPr lang="be-BY" sz="1500" dirty="0">
              <a:ea typeface="Jost" panose="020B0604020202020204" charset="-52"/>
              <a:cs typeface="Chalet ParisNineteenSixty" charset="0"/>
              <a:sym typeface="Open Sans Light"/>
            </a:endParaRPr>
          </a:p>
        </p:txBody>
      </p:sp>
      <p:pic>
        <p:nvPicPr>
          <p:cNvPr id="9" name="iPhone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628" y="1166952"/>
            <a:ext cx="2581959" cy="514676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65100" dist="59293" dir="5400000" rotWithShape="0">
              <a:srgbClr val="000000">
                <a:alpha val="25808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458850" y="704222"/>
            <a:ext cx="1577061" cy="454025"/>
          </a:xfrm>
          <a:prstGeom prst="roundRect">
            <a:avLst/>
          </a:prstGeom>
          <a:solidFill>
            <a:srgbClr val="2FD8B9"/>
          </a:solidFill>
          <a:ln w="12700" cap="flat">
            <a:solidFill>
              <a:srgbClr val="2FD8B9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latinLnBrk="1" hangingPunct="0"/>
            <a:r>
              <a:rPr lang="ru-RU" sz="2000" b="1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ЗАДАЧИ: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40718" y="1471094"/>
            <a:ext cx="3097763" cy="909511"/>
            <a:chOff x="4902897" y="1167141"/>
            <a:chExt cx="3097763" cy="909511"/>
          </a:xfrm>
        </p:grpSpPr>
        <p:sp>
          <p:nvSpPr>
            <p:cNvPr id="10" name="Прямоугольник с двумя усеченными противолежащими углами 9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44826" y="1786556"/>
            <a:ext cx="28721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00" dirty="0"/>
              <a:t>Донесение УТП и ценностей бренда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727330" y="2622193"/>
            <a:ext cx="3097763" cy="909511"/>
            <a:chOff x="4902897" y="1167141"/>
            <a:chExt cx="3097763" cy="909511"/>
          </a:xfrm>
        </p:grpSpPr>
        <p:sp>
          <p:nvSpPr>
            <p:cNvPr id="15" name="Прямоугольник с двумя усеченными противолежащими углами 14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8413725" y="1478780"/>
            <a:ext cx="3097763" cy="909511"/>
            <a:chOff x="4902897" y="1167141"/>
            <a:chExt cx="3097763" cy="909511"/>
          </a:xfrm>
        </p:grpSpPr>
        <p:sp>
          <p:nvSpPr>
            <p:cNvPr id="18" name="Прямоугольник с двумя усеченными противолежащими углами 17"/>
            <p:cNvSpPr/>
            <p:nvPr/>
          </p:nvSpPr>
          <p:spPr>
            <a:xfrm>
              <a:off x="4902897" y="1167141"/>
              <a:ext cx="3097763" cy="909511"/>
            </a:xfrm>
            <a:prstGeom prst="snip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26"/>
            <p:cNvSpPr/>
            <p:nvPr/>
          </p:nvSpPr>
          <p:spPr>
            <a:xfrm>
              <a:off x="4902898" y="1167142"/>
              <a:ext cx="148072" cy="907922"/>
            </a:xfrm>
            <a:custGeom>
              <a:avLst/>
              <a:gdLst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0 w 194883"/>
                <a:gd name="connsiteY3" fmla="*/ 90951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95250 w 194883"/>
                <a:gd name="connsiteY3" fmla="*/ 649160 h 909510"/>
                <a:gd name="connsiteX4" fmla="*/ 0 w 194883"/>
                <a:gd name="connsiteY4" fmla="*/ 0 h 909510"/>
                <a:gd name="connsiteX0" fmla="*/ 0 w 194883"/>
                <a:gd name="connsiteY0" fmla="*/ 0 h 909510"/>
                <a:gd name="connsiteX1" fmla="*/ 194883 w 194883"/>
                <a:gd name="connsiteY1" fmla="*/ 0 h 909510"/>
                <a:gd name="connsiteX2" fmla="*/ 194883 w 194883"/>
                <a:gd name="connsiteY2" fmla="*/ 909510 h 909510"/>
                <a:gd name="connsiteX3" fmla="*/ 6350 w 194883"/>
                <a:gd name="connsiteY3" fmla="*/ 776160 h 909510"/>
                <a:gd name="connsiteX4" fmla="*/ 0 w 194883"/>
                <a:gd name="connsiteY4" fmla="*/ 0 h 909510"/>
                <a:gd name="connsiteX0" fmla="*/ 0 w 194883"/>
                <a:gd name="connsiteY0" fmla="*/ 0 h 922210"/>
                <a:gd name="connsiteX1" fmla="*/ 194883 w 194883"/>
                <a:gd name="connsiteY1" fmla="*/ 0 h 922210"/>
                <a:gd name="connsiteX2" fmla="*/ 156783 w 194883"/>
                <a:gd name="connsiteY2" fmla="*/ 922210 h 922210"/>
                <a:gd name="connsiteX3" fmla="*/ 6350 w 194883"/>
                <a:gd name="connsiteY3" fmla="*/ 776160 h 922210"/>
                <a:gd name="connsiteX4" fmla="*/ 0 w 19488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6350 w 163133"/>
                <a:gd name="connsiteY3" fmla="*/ 776160 h 922210"/>
                <a:gd name="connsiteX4" fmla="*/ 0 w 163133"/>
                <a:gd name="connsiteY4" fmla="*/ 0 h 922210"/>
                <a:gd name="connsiteX0" fmla="*/ 0 w 163133"/>
                <a:gd name="connsiteY0" fmla="*/ 0 h 922210"/>
                <a:gd name="connsiteX1" fmla="*/ 163133 w 163133"/>
                <a:gd name="connsiteY1" fmla="*/ 0 h 922210"/>
                <a:gd name="connsiteX2" fmla="*/ 156783 w 163133"/>
                <a:gd name="connsiteY2" fmla="*/ 922210 h 922210"/>
                <a:gd name="connsiteX3" fmla="*/ 1588 w 163133"/>
                <a:gd name="connsiteY3" fmla="*/ 759491 h 922210"/>
                <a:gd name="connsiteX4" fmla="*/ 0 w 163133"/>
                <a:gd name="connsiteY4" fmla="*/ 0 h 922210"/>
                <a:gd name="connsiteX0" fmla="*/ 0 w 163133"/>
                <a:gd name="connsiteY0" fmla="*/ 0 h 903160"/>
                <a:gd name="connsiteX1" fmla="*/ 163133 w 163133"/>
                <a:gd name="connsiteY1" fmla="*/ 0 h 903160"/>
                <a:gd name="connsiteX2" fmla="*/ 159165 w 163133"/>
                <a:gd name="connsiteY2" fmla="*/ 903160 h 903160"/>
                <a:gd name="connsiteX3" fmla="*/ 1588 w 163133"/>
                <a:gd name="connsiteY3" fmla="*/ 759491 h 903160"/>
                <a:gd name="connsiteX4" fmla="*/ 0 w 163133"/>
                <a:gd name="connsiteY4" fmla="*/ 0 h 903160"/>
                <a:gd name="connsiteX0" fmla="*/ 0 w 163133"/>
                <a:gd name="connsiteY0" fmla="*/ 0 h 907922"/>
                <a:gd name="connsiteX1" fmla="*/ 163133 w 163133"/>
                <a:gd name="connsiteY1" fmla="*/ 0 h 907922"/>
                <a:gd name="connsiteX2" fmla="*/ 147258 w 163133"/>
                <a:gd name="connsiteY2" fmla="*/ 907922 h 907922"/>
                <a:gd name="connsiteX3" fmla="*/ 1588 w 163133"/>
                <a:gd name="connsiteY3" fmla="*/ 759491 h 907922"/>
                <a:gd name="connsiteX4" fmla="*/ 0 w 163133"/>
                <a:gd name="connsiteY4" fmla="*/ 0 h 907922"/>
                <a:gd name="connsiteX0" fmla="*/ 0 w 147403"/>
                <a:gd name="connsiteY0" fmla="*/ 0 h 907922"/>
                <a:gd name="connsiteX1" fmla="*/ 129795 w 147403"/>
                <a:gd name="connsiteY1" fmla="*/ 0 h 907922"/>
                <a:gd name="connsiteX2" fmla="*/ 147258 w 147403"/>
                <a:gd name="connsiteY2" fmla="*/ 907922 h 907922"/>
                <a:gd name="connsiteX3" fmla="*/ 1588 w 147403"/>
                <a:gd name="connsiteY3" fmla="*/ 759491 h 907922"/>
                <a:gd name="connsiteX4" fmla="*/ 0 w 147403"/>
                <a:gd name="connsiteY4" fmla="*/ 0 h 907922"/>
                <a:gd name="connsiteX0" fmla="*/ 0 w 147506"/>
                <a:gd name="connsiteY0" fmla="*/ 0 h 907922"/>
                <a:gd name="connsiteX1" fmla="*/ 139320 w 147506"/>
                <a:gd name="connsiteY1" fmla="*/ 0 h 907922"/>
                <a:gd name="connsiteX2" fmla="*/ 147258 w 147506"/>
                <a:gd name="connsiteY2" fmla="*/ 907922 h 907922"/>
                <a:gd name="connsiteX3" fmla="*/ 1588 w 147506"/>
                <a:gd name="connsiteY3" fmla="*/ 759491 h 907922"/>
                <a:gd name="connsiteX4" fmla="*/ 0 w 147506"/>
                <a:gd name="connsiteY4" fmla="*/ 0 h 907922"/>
                <a:gd name="connsiteX0" fmla="*/ 0 w 147790"/>
                <a:gd name="connsiteY0" fmla="*/ 0 h 907922"/>
                <a:gd name="connsiteX1" fmla="*/ 146464 w 147790"/>
                <a:gd name="connsiteY1" fmla="*/ 0 h 907922"/>
                <a:gd name="connsiteX2" fmla="*/ 147258 w 147790"/>
                <a:gd name="connsiteY2" fmla="*/ 907922 h 907922"/>
                <a:gd name="connsiteX3" fmla="*/ 1588 w 147790"/>
                <a:gd name="connsiteY3" fmla="*/ 759491 h 907922"/>
                <a:gd name="connsiteX4" fmla="*/ 0 w 147790"/>
                <a:gd name="connsiteY4" fmla="*/ 0 h 907922"/>
                <a:gd name="connsiteX0" fmla="*/ 0 w 155989"/>
                <a:gd name="connsiteY0" fmla="*/ 0 h 907922"/>
                <a:gd name="connsiteX1" fmla="*/ 155989 w 155989"/>
                <a:gd name="connsiteY1" fmla="*/ 0 h 907922"/>
                <a:gd name="connsiteX2" fmla="*/ 147258 w 155989"/>
                <a:gd name="connsiteY2" fmla="*/ 907922 h 907922"/>
                <a:gd name="connsiteX3" fmla="*/ 1588 w 155989"/>
                <a:gd name="connsiteY3" fmla="*/ 759491 h 907922"/>
                <a:gd name="connsiteX4" fmla="*/ 0 w 15598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51249"/>
                <a:gd name="connsiteY0" fmla="*/ 0 h 907922"/>
                <a:gd name="connsiteX1" fmla="*/ 151227 w 151249"/>
                <a:gd name="connsiteY1" fmla="*/ 0 h 907922"/>
                <a:gd name="connsiteX2" fmla="*/ 147258 w 151249"/>
                <a:gd name="connsiteY2" fmla="*/ 907922 h 907922"/>
                <a:gd name="connsiteX3" fmla="*/ 1588 w 151249"/>
                <a:gd name="connsiteY3" fmla="*/ 759491 h 907922"/>
                <a:gd name="connsiteX4" fmla="*/ 0 w 151249"/>
                <a:gd name="connsiteY4" fmla="*/ 0 h 907922"/>
                <a:gd name="connsiteX0" fmla="*/ 0 w 151227"/>
                <a:gd name="connsiteY0" fmla="*/ 0 h 907922"/>
                <a:gd name="connsiteX1" fmla="*/ 151227 w 151227"/>
                <a:gd name="connsiteY1" fmla="*/ 0 h 907922"/>
                <a:gd name="connsiteX2" fmla="*/ 147258 w 151227"/>
                <a:gd name="connsiteY2" fmla="*/ 907922 h 907922"/>
                <a:gd name="connsiteX3" fmla="*/ 1588 w 151227"/>
                <a:gd name="connsiteY3" fmla="*/ 759491 h 907922"/>
                <a:gd name="connsiteX4" fmla="*/ 0 w 151227"/>
                <a:gd name="connsiteY4" fmla="*/ 0 h 907922"/>
                <a:gd name="connsiteX0" fmla="*/ 0 w 147404"/>
                <a:gd name="connsiteY0" fmla="*/ 0 h 907922"/>
                <a:gd name="connsiteX1" fmla="*/ 136939 w 147404"/>
                <a:gd name="connsiteY1" fmla="*/ 2381 h 907922"/>
                <a:gd name="connsiteX2" fmla="*/ 147258 w 147404"/>
                <a:gd name="connsiteY2" fmla="*/ 907922 h 907922"/>
                <a:gd name="connsiteX3" fmla="*/ 1588 w 147404"/>
                <a:gd name="connsiteY3" fmla="*/ 759491 h 907922"/>
                <a:gd name="connsiteX4" fmla="*/ 0 w 147404"/>
                <a:gd name="connsiteY4" fmla="*/ 0 h 907922"/>
                <a:gd name="connsiteX0" fmla="*/ 0 w 147505"/>
                <a:gd name="connsiteY0" fmla="*/ 0 h 907922"/>
                <a:gd name="connsiteX1" fmla="*/ 136939 w 147505"/>
                <a:gd name="connsiteY1" fmla="*/ 2381 h 907922"/>
                <a:gd name="connsiteX2" fmla="*/ 147258 w 147505"/>
                <a:gd name="connsiteY2" fmla="*/ 907922 h 907922"/>
                <a:gd name="connsiteX3" fmla="*/ 1588 w 147505"/>
                <a:gd name="connsiteY3" fmla="*/ 759491 h 907922"/>
                <a:gd name="connsiteX4" fmla="*/ 0 w 147505"/>
                <a:gd name="connsiteY4" fmla="*/ 0 h 907922"/>
                <a:gd name="connsiteX0" fmla="*/ 0 w 148072"/>
                <a:gd name="connsiteY0" fmla="*/ 0 h 907922"/>
                <a:gd name="connsiteX1" fmla="*/ 146464 w 148072"/>
                <a:gd name="connsiteY1" fmla="*/ 2381 h 907922"/>
                <a:gd name="connsiteX2" fmla="*/ 147258 w 148072"/>
                <a:gd name="connsiteY2" fmla="*/ 907922 h 907922"/>
                <a:gd name="connsiteX3" fmla="*/ 1588 w 148072"/>
                <a:gd name="connsiteY3" fmla="*/ 759491 h 907922"/>
                <a:gd name="connsiteX4" fmla="*/ 0 w 148072"/>
                <a:gd name="connsiteY4" fmla="*/ 0 h 90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2" h="907922">
                  <a:moveTo>
                    <a:pt x="0" y="0"/>
                  </a:moveTo>
                  <a:lnTo>
                    <a:pt x="146464" y="2381"/>
                  </a:lnTo>
                  <a:cubicBezTo>
                    <a:pt x="146728" y="305021"/>
                    <a:pt x="149375" y="600519"/>
                    <a:pt x="147258" y="907922"/>
                  </a:cubicBezTo>
                  <a:lnTo>
                    <a:pt x="1588" y="759491"/>
                  </a:lnTo>
                  <a:cubicBezTo>
                    <a:pt x="-529" y="500771"/>
                    <a:pt x="2117" y="258720"/>
                    <a:pt x="0" y="0"/>
                  </a:cubicBezTo>
                  <a:close/>
                </a:path>
              </a:pathLst>
            </a:custGeom>
            <a:solidFill>
              <a:srgbClr val="0000A0"/>
            </a:solidFill>
            <a:ln>
              <a:solidFill>
                <a:srgbClr val="000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12574" y="2760830"/>
            <a:ext cx="287212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00" dirty="0">
                <a:latin typeface="Jost" pitchFamily="2" charset="-52"/>
                <a:ea typeface="Jost" pitchFamily="2" charset="-52"/>
                <a:cs typeface="Times New Roman" panose="02020603050405020304" pitchFamily="18" charset="0"/>
              </a:rPr>
              <a:t>Увеличение количества подписчиков в аккаунте бренда, увеличение вовлеченности</a:t>
            </a:r>
            <a:endParaRPr lang="ru-RU" sz="1200" dirty="0">
              <a:latin typeface="Jost" pitchFamily="2" charset="-52"/>
              <a:ea typeface="Jost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00633" y="1610141"/>
            <a:ext cx="28657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00" dirty="0"/>
              <a:t>Увеличение узнаваемости </a:t>
            </a:r>
            <a:r>
              <a:rPr lang="en-US" sz="1200" dirty="0"/>
              <a:t>HR-</a:t>
            </a:r>
            <a:r>
              <a:rPr lang="ru-RU" sz="1200" dirty="0"/>
              <a:t>бренда </a:t>
            </a:r>
            <a:r>
              <a:rPr lang="en-US" sz="1200" dirty="0"/>
              <a:t>MARS</a:t>
            </a:r>
            <a:r>
              <a:rPr lang="ru-RU" sz="1200" dirty="0"/>
              <a:t> среди ЦА, </a:t>
            </a:r>
            <a:r>
              <a:rPr lang="ru-RU" sz="1200" dirty="0">
                <a:latin typeface="Jost" pitchFamily="2" charset="-52"/>
                <a:ea typeface="Jost" pitchFamily="2" charset="-52"/>
              </a:rPr>
              <a:t>привлечение новых сотрудников на актуальные вакансии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7" y="1680754"/>
            <a:ext cx="2297683" cy="40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13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171717"/>
      </a:dk1>
      <a:lt1>
        <a:srgbClr val="FFFFFF"/>
      </a:lt1>
      <a:dk2>
        <a:srgbClr val="171717"/>
      </a:dk2>
      <a:lt2>
        <a:srgbClr val="FFFFFF"/>
      </a:lt2>
      <a:accent1>
        <a:srgbClr val="910010"/>
      </a:accent1>
      <a:accent2>
        <a:srgbClr val="222E3A"/>
      </a:accent2>
      <a:accent3>
        <a:srgbClr val="0099B5"/>
      </a:accent3>
      <a:accent4>
        <a:srgbClr val="FFD200"/>
      </a:accent4>
      <a:accent5>
        <a:srgbClr val="A67D02"/>
      </a:accent5>
      <a:accent6>
        <a:srgbClr val="70AD47"/>
      </a:accent6>
      <a:hlink>
        <a:srgbClr val="FFC000"/>
      </a:hlink>
      <a:folHlink>
        <a:srgbClr val="954F72"/>
      </a:folHlink>
    </a:clrScheme>
    <a:fontScheme name="Другая 2">
      <a:majorFont>
        <a:latin typeface="Jost Medium"/>
        <a:ea typeface=""/>
        <a:cs typeface=""/>
      </a:majorFont>
      <a:minorFont>
        <a:latin typeface="Jos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15385</TotalTime>
  <Words>2606</Words>
  <Application>Microsoft Office PowerPoint</Application>
  <PresentationFormat>Широкоэкранный</PresentationFormat>
  <Paragraphs>397</Paragraphs>
  <Slides>34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Chalet LondonNineteenSixty</vt:lpstr>
      <vt:lpstr>Jost Medium</vt:lpstr>
      <vt:lpstr>Arial</vt:lpstr>
      <vt:lpstr>Calibri</vt:lpstr>
      <vt:lpstr>Times New Roman</vt:lpstr>
      <vt:lpstr>Chalet ParisNineteenSixty</vt:lpstr>
      <vt:lpstr>Open Sans Light</vt:lpstr>
      <vt:lpstr>Jost (Основной текст)</vt:lpstr>
      <vt:lpstr>Jost</vt:lpstr>
      <vt:lpstr>Тема Office</vt:lpstr>
      <vt:lpstr>Image</vt:lpstr>
      <vt:lpstr>Презентация PowerPoint</vt:lpstr>
      <vt:lpstr>Презентация PowerPoint</vt:lpstr>
      <vt:lpstr>ТОЧКА ОТСЧЁТА</vt:lpstr>
      <vt:lpstr>СТРАТЕГИЯ И РЕШЕНИЯ</vt:lpstr>
      <vt:lpstr>Презентация PowerPoint</vt:lpstr>
      <vt:lpstr>Презентация PowerPoint</vt:lpstr>
      <vt:lpstr>ВИДЫ РАБОТ</vt:lpstr>
      <vt:lpstr>Презентация PowerPoint</vt:lpstr>
      <vt:lpstr>ТОЧКА ОТСЧЁТА</vt:lpstr>
      <vt:lpstr>СТРАТЕГИЯ И РЕШЕНИЯ</vt:lpstr>
      <vt:lpstr>СТРАТЕГИЯ И РЕШЕНИЯ</vt:lpstr>
      <vt:lpstr>Презентация PowerPoint</vt:lpstr>
      <vt:lpstr>Презентация PowerPoint</vt:lpstr>
      <vt:lpstr>ВИДЫ РАБОТ</vt:lpstr>
      <vt:lpstr>Презентация PowerPoint</vt:lpstr>
      <vt:lpstr>ТОЧКА ОТСЧЁТА</vt:lpstr>
      <vt:lpstr>СТРАТЕГИЯ И РЕШЕНИЯ</vt:lpstr>
      <vt:lpstr>Презентация PowerPoint</vt:lpstr>
      <vt:lpstr>Презентация PowerPoint</vt:lpstr>
      <vt:lpstr>Презентация PowerPoint</vt:lpstr>
      <vt:lpstr>ВИДЫ РАБОТ</vt:lpstr>
      <vt:lpstr>Презентация PowerPoint</vt:lpstr>
      <vt:lpstr>ТОЧКА ОТСЧЁТА</vt:lpstr>
      <vt:lpstr>СТРАТЕГИЯ И РЕШЕНИЯ</vt:lpstr>
      <vt:lpstr>Презентация PowerPoint</vt:lpstr>
      <vt:lpstr>Презентация PowerPoint</vt:lpstr>
      <vt:lpstr>ВИДЫ РАБОТ</vt:lpstr>
      <vt:lpstr>Презентация PowerPoint</vt:lpstr>
      <vt:lpstr>ТОЧКА ОТСЧЁТА</vt:lpstr>
      <vt:lpstr>СТРАТЕГИЯ И РЕШЕНИЯ</vt:lpstr>
      <vt:lpstr>ОБНОВЛЕНИЕ ДИЗАЙН КОНЦЕПЦИИ  </vt:lpstr>
      <vt:lpstr>ВИЗУАЛЬНЫЙ СТИЛЬ</vt:lpstr>
      <vt:lpstr>ВИДЫ РАБОТ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Руснак Альбина Андреевна</dc:creator>
  <cp:lastModifiedBy>Михальски Виктор</cp:lastModifiedBy>
  <cp:revision>535</cp:revision>
  <dcterms:created xsi:type="dcterms:W3CDTF">2021-01-05T09:09:38Z</dcterms:created>
  <dcterms:modified xsi:type="dcterms:W3CDTF">2022-05-23T07:13:45Z</dcterms:modified>
</cp:coreProperties>
</file>