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9"/>
  </p:notesMasterIdLst>
  <p:sldIdLst>
    <p:sldId id="283" r:id="rId3"/>
    <p:sldId id="267" r:id="rId4"/>
    <p:sldId id="284" r:id="rId5"/>
    <p:sldId id="258" r:id="rId6"/>
    <p:sldId id="271" r:id="rId7"/>
    <p:sldId id="266" r:id="rId8"/>
  </p:sldIdLst>
  <p:sldSz cx="12192000" cy="6858000"/>
  <p:notesSz cx="6735763" cy="98663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ost" panose="020B0604020202020204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02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7680">
          <p15:clr>
            <a:srgbClr val="A4A3A4"/>
          </p15:clr>
        </p15:guide>
        <p15:guide id="6" orient="horz" pos="77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Lw2zTXI1HswYC3P6kxtm72njB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C61"/>
    <a:srgbClr val="E1D2B9"/>
    <a:srgbClr val="EACFD0"/>
    <a:srgbClr val="F9CD39"/>
    <a:srgbClr val="73B429"/>
    <a:srgbClr val="4CB58A"/>
    <a:srgbClr val="B08949"/>
    <a:srgbClr val="288CB6"/>
    <a:srgbClr val="EA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pos="302"/>
        <p:guide pos="7423"/>
        <p:guide orient="horz" pos="278"/>
        <p:guide orient="horz" pos="3997"/>
        <p:guide pos="7680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0" name="Google Shape;2520;p2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1" name="Google Shape;2521;p20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10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47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Наш кейс в РБ</a:t>
            </a:r>
            <a:endParaRPr/>
          </a:p>
        </p:txBody>
      </p:sp>
      <p:sp>
        <p:nvSpPr>
          <p:cNvPr id="289" name="Google Shape;289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Показывались баннеры в Programmatic Telecom DSP. Можно в МТ и Яндексе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ОФД </a:t>
            </a: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 фискальных данных</a:t>
            </a:r>
            <a:endParaRPr b="0"/>
          </a:p>
        </p:txBody>
      </p:sp>
      <p:sp>
        <p:nvSpPr>
          <p:cNvPr id="397" name="Google Shape;397;p11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41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ользовательский макет">
  <p:cSld name="13_Пользовательский макет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0"/>
          <p:cNvSpPr txBox="1">
            <a:spLocks noGrp="1"/>
          </p:cNvSpPr>
          <p:nvPr>
            <p:ph type="title"/>
          </p:nvPr>
        </p:nvSpPr>
        <p:spPr>
          <a:xfrm rot="5400000">
            <a:off x="7285037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body" idx="1"/>
          </p:nvPr>
        </p:nvSpPr>
        <p:spPr>
          <a:xfrm rot="5400000">
            <a:off x="1719124" y="-834886"/>
            <a:ext cx="5851525" cy="807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D" type="tx">
  <p:cSld name="титульный 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57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171717">
              <a:alpha val="48627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endParaRPr sz="3600" b="1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9" name="Google Shape;589;p157"/>
          <p:cNvSpPr txBox="1">
            <a:spLocks noGrp="1"/>
          </p:cNvSpPr>
          <p:nvPr>
            <p:ph type="body" idx="1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157"/>
          <p:cNvSpPr txBox="1">
            <a:spLocks noGrp="1"/>
          </p:cNvSpPr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sz="4800" b="1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57"/>
          <p:cNvSpPr/>
          <p:nvPr/>
        </p:nvSpPr>
        <p:spPr>
          <a:xfrm rot="10800000">
            <a:off x="7408794" y="-3"/>
            <a:ext cx="4792732" cy="6858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931" y="1915"/>
                </a:lnTo>
                <a:lnTo>
                  <a:pt x="1893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endParaRPr sz="36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92" name="Google Shape;592;p157" descr="Google Shape;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9789" y="3027889"/>
            <a:ext cx="3025793" cy="73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57" descr="Google Shape;10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57"/>
          <p:cNvSpPr txBox="1">
            <a:spLocks noGrp="1"/>
          </p:cNvSpPr>
          <p:nvPr>
            <p:ph type="sldNum" idx="12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90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Пользовательский макет">
  <p:cSld name="15_Пользовательский макет">
    <p:bg>
      <p:bgPr>
        <a:solidFill>
          <a:srgbClr val="11111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800"/>
              <a:buFont typeface="Jost"/>
              <a:buNone/>
              <a:defRPr sz="2800" b="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None/>
              <a:defRPr sz="1600">
                <a:solidFill>
                  <a:srgbClr val="12111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34"/>
          <p:cNvSpPr>
            <a:spLocks noGrp="1"/>
          </p:cNvSpPr>
          <p:nvPr>
            <p:ph type="chart" idx="2"/>
          </p:nvPr>
        </p:nvSpPr>
        <p:spPr>
          <a:xfrm>
            <a:off x="4772026" y="457200"/>
            <a:ext cx="6773863" cy="4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3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2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3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>
            <a:spLocks noGrp="1"/>
          </p:cNvSpPr>
          <p:nvPr>
            <p:ph type="chart" idx="4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>
            <a:spLocks noGrp="1"/>
          </p:cNvSpPr>
          <p:nvPr>
            <p:ph type="chart" idx="5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объекта">
  <p:cSld name="4 объекта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/>
          <p:nvPr/>
        </p:nvSpPr>
        <p:spPr>
          <a:xfrm rot="10800000" flipH="1">
            <a:off x="1" y="0"/>
            <a:ext cx="4067800" cy="68580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1"/>
          </p:nvPr>
        </p:nvSpPr>
        <p:spPr>
          <a:xfrm>
            <a:off x="4791075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2"/>
          </p:nvPr>
        </p:nvSpPr>
        <p:spPr>
          <a:xfrm>
            <a:off x="8108950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3"/>
          </p:nvPr>
        </p:nvSpPr>
        <p:spPr>
          <a:xfrm>
            <a:off x="4791075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4"/>
          </p:nvPr>
        </p:nvSpPr>
        <p:spPr>
          <a:xfrm>
            <a:off x="8108950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5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0" name="Google Shape;12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Пользовательский макет">
  <p:cSld name="12_Пользовательский маке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"/>
          <p:cNvSpPr txBox="1">
            <a:spLocks noGrp="1"/>
          </p:cNvSpPr>
          <p:nvPr>
            <p:ph type="title"/>
          </p:nvPr>
        </p:nvSpPr>
        <p:spPr>
          <a:xfrm>
            <a:off x="587375" y="457200"/>
            <a:ext cx="1122880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sz="2800" b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1"/>
          </p:nvPr>
        </p:nvSpPr>
        <p:spPr>
          <a:xfrm>
            <a:off x="587376" y="1809749"/>
            <a:ext cx="4952290" cy="443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37"/>
          <p:cNvSpPr>
            <a:spLocks noGrp="1"/>
          </p:cNvSpPr>
          <p:nvPr>
            <p:ph type="chart" idx="2"/>
          </p:nvPr>
        </p:nvSpPr>
        <p:spPr>
          <a:xfrm>
            <a:off x="5868140" y="1809748"/>
            <a:ext cx="5677749" cy="365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3"/>
          </p:nvPr>
        </p:nvSpPr>
        <p:spPr>
          <a:xfrm>
            <a:off x="5868139" y="5750412"/>
            <a:ext cx="5677749" cy="4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объектов">
  <p:cSld name="9 объектов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/>
          <p:nvPr/>
        </p:nvSpPr>
        <p:spPr>
          <a:xfrm rot="10800000" flipH="1">
            <a:off x="1" y="0"/>
            <a:ext cx="4067800" cy="68580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1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body" idx="2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3"/>
          </p:nvPr>
        </p:nvSpPr>
        <p:spPr>
          <a:xfrm>
            <a:off x="4838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4"/>
          </p:nvPr>
        </p:nvSpPr>
        <p:spPr>
          <a:xfrm>
            <a:off x="70612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5"/>
          </p:nvPr>
        </p:nvSpPr>
        <p:spPr>
          <a:xfrm>
            <a:off x="4838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body" idx="6"/>
          </p:nvPr>
        </p:nvSpPr>
        <p:spPr>
          <a:xfrm>
            <a:off x="70612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7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body" idx="8"/>
          </p:nvPr>
        </p:nvSpPr>
        <p:spPr>
          <a:xfrm>
            <a:off x="9283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9"/>
          </p:nvPr>
        </p:nvSpPr>
        <p:spPr>
          <a:xfrm>
            <a:off x="9283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body" idx="13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9" name="Google Shape;13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главление">
  <p:cSld name="Оглавление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9"/>
          <p:cNvSpPr/>
          <p:nvPr/>
        </p:nvSpPr>
        <p:spPr>
          <a:xfrm rot="10800000" flipH="1">
            <a:off x="-59375" y="0"/>
            <a:ext cx="8065642" cy="6858000"/>
          </a:xfrm>
          <a:custGeom>
            <a:avLst/>
            <a:gdLst/>
            <a:ahLst/>
            <a:cxnLst/>
            <a:rect l="l" t="t" r="r" b="b"/>
            <a:pathLst>
              <a:path w="8065642" h="6858000" extrusionOk="0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2" name="Google Shape;142;p39"/>
          <p:cNvSpPr txBox="1">
            <a:spLocks noGrp="1"/>
          </p:cNvSpPr>
          <p:nvPr>
            <p:ph type="body" idx="1"/>
          </p:nvPr>
        </p:nvSpPr>
        <p:spPr>
          <a:xfrm>
            <a:off x="587375" y="500063"/>
            <a:ext cx="7056438" cy="194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body" idx="2"/>
          </p:nvPr>
        </p:nvSpPr>
        <p:spPr>
          <a:xfrm>
            <a:off x="8292656" y="500063"/>
            <a:ext cx="3311969" cy="194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3"/>
          </p:nvPr>
        </p:nvSpPr>
        <p:spPr>
          <a:xfrm>
            <a:off x="587375" y="4686300"/>
            <a:ext cx="7056438" cy="149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body" idx="4"/>
          </p:nvPr>
        </p:nvSpPr>
        <p:spPr>
          <a:xfrm>
            <a:off x="8231188" y="4686301"/>
            <a:ext cx="3311969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body" idx="5"/>
          </p:nvPr>
        </p:nvSpPr>
        <p:spPr>
          <a:xfrm>
            <a:off x="587375" y="2681008"/>
            <a:ext cx="7056438" cy="17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6"/>
          </p:nvPr>
        </p:nvSpPr>
        <p:spPr>
          <a:xfrm>
            <a:off x="8231189" y="2681008"/>
            <a:ext cx="3311969" cy="17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Пользовательский макет">
  <p:cSld name="12_Пользовательский маке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587375" y="457200"/>
            <a:ext cx="1122880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sz="2800" b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587376" y="1809749"/>
            <a:ext cx="4952290" cy="443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t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32"/>
          <p:cNvSpPr>
            <a:spLocks noGrp="1"/>
          </p:cNvSpPr>
          <p:nvPr>
            <p:ph type="chart" idx="2"/>
          </p:nvPr>
        </p:nvSpPr>
        <p:spPr>
          <a:xfrm>
            <a:off x="5868140" y="1809748"/>
            <a:ext cx="5677749" cy="365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3"/>
          </p:nvPr>
        </p:nvSpPr>
        <p:spPr>
          <a:xfrm>
            <a:off x="5868139" y="5750412"/>
            <a:ext cx="5677749" cy="4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ользовательский макет">
  <p:cSld name="13_Пользовательский макет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575" y="2600325"/>
            <a:ext cx="68008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мидж">
  <p:cSld name="Имидж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аздел_черный">
  <p:cSld name="1_Раздел_чер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2"/>
          <p:cNvSpPr/>
          <p:nvPr/>
        </p:nvSpPr>
        <p:spPr>
          <a:xfrm rot="10800000" flipH="1">
            <a:off x="-26025" y="0"/>
            <a:ext cx="8030200" cy="6901543"/>
          </a:xfrm>
          <a:custGeom>
            <a:avLst/>
            <a:gdLst/>
            <a:ahLst/>
            <a:cxnLst/>
            <a:rect l="l" t="t" r="r" b="b"/>
            <a:pathLst>
              <a:path w="8030200" h="6901543" extrusionOk="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5" name="Google Shape;155;p52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sz="4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аздел_белый">
  <p:cSld name="1_Раздел_бел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3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9" name="Google Shape;159;p53"/>
          <p:cNvSpPr/>
          <p:nvPr/>
        </p:nvSpPr>
        <p:spPr>
          <a:xfrm rot="10800000" flipH="1">
            <a:off x="-26025" y="0"/>
            <a:ext cx="8030200" cy="6901543"/>
          </a:xfrm>
          <a:custGeom>
            <a:avLst/>
            <a:gdLst/>
            <a:ahLst/>
            <a:cxnLst/>
            <a:rect l="l" t="t" r="r" b="b"/>
            <a:pathLst>
              <a:path w="8030200" h="6901543" extrusionOk="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0" name="Google Shape;160;p53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53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Jost"/>
              <a:buNone/>
              <a:defRPr sz="48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картинка (белый)">
  <p:cSld name="текст + картинка (белый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4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4" name="Google Shape;164;p54"/>
          <p:cNvSpPr/>
          <p:nvPr/>
        </p:nvSpPr>
        <p:spPr>
          <a:xfrm rot="10800000" flipH="1">
            <a:off x="-61467" y="1"/>
            <a:ext cx="8065642" cy="6858000"/>
          </a:xfrm>
          <a:custGeom>
            <a:avLst/>
            <a:gdLst/>
            <a:ahLst/>
            <a:cxnLst/>
            <a:rect l="l" t="t" r="r" b="b"/>
            <a:pathLst>
              <a:path w="8065642" h="6858000" extrusionOk="0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5" name="Google Shape;165;p54"/>
          <p:cNvSpPr txBox="1">
            <a:spLocks noGrp="1"/>
          </p:cNvSpPr>
          <p:nvPr>
            <p:ph type="title"/>
          </p:nvPr>
        </p:nvSpPr>
        <p:spPr>
          <a:xfrm>
            <a:off x="587375" y="457200"/>
            <a:ext cx="6759723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sz="2800" b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1"/>
          </p:nvPr>
        </p:nvSpPr>
        <p:spPr>
          <a:xfrm>
            <a:off x="587376" y="1809749"/>
            <a:ext cx="6759722" cy="443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диаграммы">
  <p:cSld name="2 диаграммы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5"/>
          <p:cNvSpPr txBox="1">
            <a:spLocks noGrp="1"/>
          </p:cNvSpPr>
          <p:nvPr>
            <p:ph type="body" idx="1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55"/>
          <p:cNvSpPr txBox="1">
            <a:spLocks noGrp="1"/>
          </p:cNvSpPr>
          <p:nvPr>
            <p:ph type="body" idx="2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5"/>
          <p:cNvSpPr>
            <a:spLocks noGrp="1"/>
          </p:cNvSpPr>
          <p:nvPr>
            <p:ph type="chart" idx="3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71" name="Google Shape;171;p55"/>
          <p:cNvSpPr>
            <a:spLocks noGrp="1"/>
          </p:cNvSpPr>
          <p:nvPr>
            <p:ph type="chart" idx="4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72" name="Google Shape;172;p55"/>
          <p:cNvSpPr/>
          <p:nvPr/>
        </p:nvSpPr>
        <p:spPr>
          <a:xfrm rot="10800000" flipH="1">
            <a:off x="1" y="0"/>
            <a:ext cx="4067800" cy="68580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3" name="Google Shape;173;p55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5"/>
          <p:cNvSpPr txBox="1">
            <a:spLocks noGrp="1"/>
          </p:cNvSpPr>
          <p:nvPr>
            <p:ph type="body" idx="5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_1">
  <p:cSld name="Контакты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"/>
          <p:cNvSpPr/>
          <p:nvPr/>
        </p:nvSpPr>
        <p:spPr>
          <a:xfrm rot="10800000" flipH="1">
            <a:off x="1" y="0"/>
            <a:ext cx="4067800" cy="68580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7" name="Google Shape;177;p56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6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_2">
  <p:cSld name="Раздел_2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50" y="0"/>
            <a:ext cx="12267446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7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57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sz="4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50" y="0"/>
            <a:ext cx="12267446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8"/>
          <p:cNvSpPr txBox="1">
            <a:spLocks noGrp="1"/>
          </p:cNvSpPr>
          <p:nvPr>
            <p:ph type="title"/>
          </p:nvPr>
        </p:nvSpPr>
        <p:spPr>
          <a:xfrm>
            <a:off x="587375" y="457200"/>
            <a:ext cx="6759723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8"/>
          <p:cNvSpPr txBox="1">
            <a:spLocks noGrp="1"/>
          </p:cNvSpPr>
          <p:nvPr>
            <p:ph type="body" idx="1"/>
          </p:nvPr>
        </p:nvSpPr>
        <p:spPr>
          <a:xfrm>
            <a:off x="587376" y="1809749"/>
            <a:ext cx="6759722" cy="443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9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9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p59"/>
          <p:cNvSpPr txBox="1">
            <a:spLocks noGrp="1"/>
          </p:cNvSpPr>
          <p:nvPr>
            <p:ph type="body" idx="2"/>
          </p:nvPr>
        </p:nvSpPr>
        <p:spPr>
          <a:xfrm>
            <a:off x="4791075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 txBox="1">
            <a:spLocks noGrp="1"/>
          </p:cNvSpPr>
          <p:nvPr>
            <p:ph type="body" idx="3"/>
          </p:nvPr>
        </p:nvSpPr>
        <p:spPr>
          <a:xfrm>
            <a:off x="8108950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9"/>
          <p:cNvSpPr txBox="1">
            <a:spLocks noGrp="1"/>
          </p:cNvSpPr>
          <p:nvPr>
            <p:ph type="body" idx="4"/>
          </p:nvPr>
        </p:nvSpPr>
        <p:spPr>
          <a:xfrm>
            <a:off x="4791075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9"/>
          <p:cNvSpPr txBox="1">
            <a:spLocks noGrp="1"/>
          </p:cNvSpPr>
          <p:nvPr>
            <p:ph type="body" idx="5"/>
          </p:nvPr>
        </p:nvSpPr>
        <p:spPr>
          <a:xfrm>
            <a:off x="8108950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4" name="Google Shape;3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следний слайд">
  <p:cSld name="2_Последний слайд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0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0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следний слайд">
  <p:cSld name="6_Последний слайд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1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1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2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" name="Google Shape;206;p62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sz="4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Оглавление">
  <p:cSld name="2_Оглавлени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3"/>
          <p:cNvSpPr/>
          <p:nvPr/>
        </p:nvSpPr>
        <p:spPr>
          <a:xfrm>
            <a:off x="-215931" y="0"/>
            <a:ext cx="8406037" cy="6875584"/>
          </a:xfrm>
          <a:custGeom>
            <a:avLst/>
            <a:gdLst/>
            <a:ahLst/>
            <a:cxnLst/>
            <a:rect l="l" t="t" r="r" b="b"/>
            <a:pathLst>
              <a:path w="8406037" h="6875584" extrusionOk="0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09" name="Google Shape;209;p63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63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338260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sz="4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Оглавление">
  <p:cSld name="3_Оглавлени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3" name="Google Shape;213;p64"/>
          <p:cNvSpPr/>
          <p:nvPr/>
        </p:nvSpPr>
        <p:spPr>
          <a:xfrm>
            <a:off x="-215931" y="0"/>
            <a:ext cx="8406037" cy="6875584"/>
          </a:xfrm>
          <a:custGeom>
            <a:avLst/>
            <a:gdLst/>
            <a:ahLst/>
            <a:cxnLst/>
            <a:rect l="l" t="t" r="r" b="b"/>
            <a:pathLst>
              <a:path w="8406037" h="6875584" extrusionOk="0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4" name="Google Shape;214;p64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None/>
              <a:defRPr sz="2400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64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338260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sz="4800" b="1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5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5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65"/>
          <p:cNvSpPr>
            <a:spLocks noGrp="1"/>
          </p:cNvSpPr>
          <p:nvPr>
            <p:ph type="chart" idx="2"/>
          </p:nvPr>
        </p:nvSpPr>
        <p:spPr>
          <a:xfrm>
            <a:off x="4772026" y="457200"/>
            <a:ext cx="6773863" cy="4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21" name="Google Shape;221;p65"/>
          <p:cNvSpPr txBox="1">
            <a:spLocks noGrp="1"/>
          </p:cNvSpPr>
          <p:nvPr>
            <p:ph type="body" idx="3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6"/>
          <p:cNvSpPr txBox="1">
            <a:spLocks noGrp="1"/>
          </p:cNvSpPr>
          <p:nvPr>
            <p:ph type="body" idx="1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6"/>
          <p:cNvSpPr txBox="1">
            <a:spLocks noGrp="1"/>
          </p:cNvSpPr>
          <p:nvPr>
            <p:ph type="body" idx="2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66"/>
          <p:cNvSpPr>
            <a:spLocks noGrp="1"/>
          </p:cNvSpPr>
          <p:nvPr>
            <p:ph type="chart" idx="3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27" name="Google Shape;227;p66"/>
          <p:cNvSpPr>
            <a:spLocks noGrp="1"/>
          </p:cNvSpPr>
          <p:nvPr>
            <p:ph type="chart" idx="4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28" name="Google Shape;228;p66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6"/>
          <p:cNvSpPr txBox="1">
            <a:spLocks noGrp="1"/>
          </p:cNvSpPr>
          <p:nvPr>
            <p:ph type="body" idx="5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7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7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4" name="Google Shape;234;p67"/>
          <p:cNvSpPr txBox="1">
            <a:spLocks noGrp="1"/>
          </p:cNvSpPr>
          <p:nvPr>
            <p:ph type="body" idx="2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67"/>
          <p:cNvSpPr txBox="1">
            <a:spLocks noGrp="1"/>
          </p:cNvSpPr>
          <p:nvPr>
            <p:ph type="body" idx="3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67"/>
          <p:cNvSpPr txBox="1">
            <a:spLocks noGrp="1"/>
          </p:cNvSpPr>
          <p:nvPr>
            <p:ph type="body" idx="4"/>
          </p:nvPr>
        </p:nvSpPr>
        <p:spPr>
          <a:xfrm>
            <a:off x="4838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67"/>
          <p:cNvSpPr txBox="1">
            <a:spLocks noGrp="1"/>
          </p:cNvSpPr>
          <p:nvPr>
            <p:ph type="body" idx="5"/>
          </p:nvPr>
        </p:nvSpPr>
        <p:spPr>
          <a:xfrm>
            <a:off x="70612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67"/>
          <p:cNvSpPr txBox="1">
            <a:spLocks noGrp="1"/>
          </p:cNvSpPr>
          <p:nvPr>
            <p:ph type="body" idx="6"/>
          </p:nvPr>
        </p:nvSpPr>
        <p:spPr>
          <a:xfrm>
            <a:off x="4838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67"/>
          <p:cNvSpPr txBox="1">
            <a:spLocks noGrp="1"/>
          </p:cNvSpPr>
          <p:nvPr>
            <p:ph type="body" idx="7"/>
          </p:nvPr>
        </p:nvSpPr>
        <p:spPr>
          <a:xfrm>
            <a:off x="70612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67"/>
          <p:cNvSpPr txBox="1">
            <a:spLocks noGrp="1"/>
          </p:cNvSpPr>
          <p:nvPr>
            <p:ph type="body" idx="8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67"/>
          <p:cNvSpPr txBox="1">
            <a:spLocks noGrp="1"/>
          </p:cNvSpPr>
          <p:nvPr>
            <p:ph type="body" idx="9"/>
          </p:nvPr>
        </p:nvSpPr>
        <p:spPr>
          <a:xfrm>
            <a:off x="9283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67"/>
          <p:cNvSpPr txBox="1">
            <a:spLocks noGrp="1"/>
          </p:cNvSpPr>
          <p:nvPr>
            <p:ph type="body" idx="13"/>
          </p:nvPr>
        </p:nvSpPr>
        <p:spPr>
          <a:xfrm>
            <a:off x="9283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следний слайд">
  <p:cSld name="3_Последний слайд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8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8"/>
          <p:cNvSpPr txBox="1">
            <a:spLocks noGrp="1"/>
          </p:cNvSpPr>
          <p:nvPr>
            <p:ph type="body" idx="1"/>
          </p:nvPr>
        </p:nvSpPr>
        <p:spPr>
          <a:xfrm>
            <a:off x="587377" y="2997200"/>
            <a:ext cx="2696598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следний слайд">
  <p:cSld name="5_Последний слайд"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9"/>
          <p:cNvSpPr txBox="1">
            <a:spLocks noGrp="1"/>
          </p:cNvSpPr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sz="2800" b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9"/>
          <p:cNvSpPr txBox="1">
            <a:spLocks noGrp="1"/>
          </p:cNvSpPr>
          <p:nvPr>
            <p:ph type="body" idx="1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0"/>
          <p:cNvSpPr txBox="1">
            <a:spLocks noGrp="1"/>
          </p:cNvSpPr>
          <p:nvPr>
            <p:ph type="subTitle" idx="1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5" name="Google Shape;255;p70"/>
          <p:cNvSpPr txBox="1">
            <a:spLocks noGrp="1"/>
          </p:cNvSpPr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sz="4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Jost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Jost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Jost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2"/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ost"/>
              <a:buNone/>
              <a:defRPr sz="4400" b="0" i="0" u="none" strike="noStrike" cap="none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t"/>
              <a:buChar char="•"/>
              <a:defRPr sz="3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"/>
              <a:buChar char="–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–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»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9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838200" y="20026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"/>
              <a:buNone/>
              <a:defRPr sz="4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" name="Google Shape;97;p3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orient="horz" pos="1888">
          <p15:clr>
            <a:srgbClr val="F26B43"/>
          </p15:clr>
        </p15:guide>
        <p15:guide id="3" pos="5042">
          <p15:clr>
            <a:srgbClr val="F26B43"/>
          </p15:clr>
        </p15:guide>
        <p15:guide id="4" pos="257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2F818E-42A5-44D8-BC7C-0FC1713D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CASEBOOK</a:t>
            </a:r>
            <a:endParaRPr lang="ru-RU" dirty="0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BAF598A9-1D7C-447B-9B48-5ECBF95FADBA}"/>
              </a:ext>
            </a:extLst>
          </p:cNvPr>
          <p:cNvSpPr txBox="1">
            <a:spLocks/>
          </p:cNvSpPr>
          <p:nvPr/>
        </p:nvSpPr>
        <p:spPr>
          <a:xfrm>
            <a:off x="499454" y="3429000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sz="48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Jost"/>
              <a:buNone/>
              <a:defRPr sz="2800" b="0" i="0" u="none" strike="noStrike" cap="non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ru-RU" sz="3200" b="0" dirty="0"/>
              <a:t>НЕДВИЖИМОСТЬ</a:t>
            </a:r>
          </a:p>
        </p:txBody>
      </p:sp>
    </p:spTree>
    <p:extLst>
      <p:ext uri="{BB962C8B-B14F-4D97-AF65-F5344CB8AC3E}">
        <p14:creationId xmlns:p14="http://schemas.microsoft.com/office/powerpoint/2010/main" val="249324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20"/>
          <p:cNvSpPr/>
          <p:nvPr/>
        </p:nvSpPr>
        <p:spPr>
          <a:xfrm rot="-5400000">
            <a:off x="4320000" y="-4320000"/>
            <a:ext cx="3600000" cy="12240000"/>
          </a:xfrm>
          <a:custGeom>
            <a:avLst/>
            <a:gdLst/>
            <a:ahLst/>
            <a:cxnLst/>
            <a:rect l="l" t="t" r="r" b="b"/>
            <a:pathLst>
              <a:path w="6216559" h="4435849" extrusionOk="0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20"/>
          <p:cNvSpPr txBox="1"/>
          <p:nvPr/>
        </p:nvSpPr>
        <p:spPr>
          <a:xfrm>
            <a:off x="332368" y="1922664"/>
            <a:ext cx="48826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Посадочная страница: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http://lp-astana.kz/</a:t>
            </a:r>
            <a:endParaRPr sz="1600" b="1" i="0" u="none" strike="noStrike" cap="none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26" name="Google Shape;2526;p20"/>
          <p:cNvSpPr txBox="1"/>
          <p:nvPr/>
        </p:nvSpPr>
        <p:spPr>
          <a:xfrm>
            <a:off x="332369" y="2726614"/>
            <a:ext cx="460377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Продать 30 квартир с помощью рекламы за 2 месяца.</a:t>
            </a:r>
          </a:p>
        </p:txBody>
      </p:sp>
      <p:sp>
        <p:nvSpPr>
          <p:cNvPr id="2527" name="Google Shape;2527;p20"/>
          <p:cNvSpPr txBox="1"/>
          <p:nvPr/>
        </p:nvSpPr>
        <p:spPr>
          <a:xfrm>
            <a:off x="340795" y="111764"/>
            <a:ext cx="574626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Продукт: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latin typeface="Jost"/>
                <a:ea typeface="Jost"/>
                <a:cs typeface="Jost"/>
                <a:sym typeface="Jost"/>
              </a:rPr>
              <a:t>Global Expert Development</a:t>
            </a:r>
            <a:endParaRPr lang="ru-RU" sz="1600" dirty="0"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dirty="0">
                <a:latin typeface="Jost"/>
                <a:ea typeface="Jost"/>
                <a:cs typeface="Jost"/>
                <a:sym typeface="Jost"/>
              </a:rPr>
              <a:t>ГЕО: Нур-Султан</a:t>
            </a:r>
            <a:endParaRPr sz="1600" b="1" i="0" u="none" strike="noStrike" cap="none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28" name="Google Shape;2528;p20"/>
          <p:cNvSpPr/>
          <p:nvPr/>
        </p:nvSpPr>
        <p:spPr>
          <a:xfrm>
            <a:off x="6335368" y="438025"/>
            <a:ext cx="33388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4000" b="1" dirty="0">
                <a:latin typeface="Jost"/>
                <a:ea typeface="Jost"/>
                <a:sym typeface="Jost"/>
              </a:rPr>
              <a:t>2101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20"/>
          <p:cNvSpPr/>
          <p:nvPr/>
        </p:nvSpPr>
        <p:spPr>
          <a:xfrm>
            <a:off x="8122866" y="537176"/>
            <a:ext cx="3039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Заявки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20"/>
          <p:cNvSpPr/>
          <p:nvPr/>
        </p:nvSpPr>
        <p:spPr>
          <a:xfrm>
            <a:off x="7618976" y="1240214"/>
            <a:ext cx="24960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32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20"/>
          <p:cNvSpPr/>
          <p:nvPr/>
        </p:nvSpPr>
        <p:spPr>
          <a:xfrm>
            <a:off x="8743903" y="1368556"/>
            <a:ext cx="32250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dirty="0">
                <a:latin typeface="Jost"/>
                <a:ea typeface="Jost"/>
                <a:cs typeface="Jost"/>
                <a:sym typeface="Jost"/>
              </a:rPr>
              <a:t>Квартир продано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20"/>
          <p:cNvSpPr txBox="1"/>
          <p:nvPr/>
        </p:nvSpPr>
        <p:spPr>
          <a:xfrm>
            <a:off x="5898208" y="4690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34" name="Google Shape;2534;p20"/>
          <p:cNvSpPr txBox="1"/>
          <p:nvPr/>
        </p:nvSpPr>
        <p:spPr>
          <a:xfrm>
            <a:off x="332369" y="3799547"/>
            <a:ext cx="44925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Механика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:</a:t>
            </a:r>
            <a:endParaRPr sz="1600" b="1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35" name="Google Shape;2535;p20"/>
          <p:cNvSpPr/>
          <p:nvPr/>
        </p:nvSpPr>
        <p:spPr>
          <a:xfrm>
            <a:off x="7883108" y="224237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dirty="0">
                <a:latin typeface="Jost"/>
                <a:ea typeface="Jost"/>
                <a:sym typeface="Jost"/>
              </a:rPr>
              <a:t>2,5</a:t>
            </a:r>
            <a:r>
              <a:rPr lang="en-US" sz="3600" b="1" dirty="0">
                <a:latin typeface="Jost"/>
                <a:ea typeface="Jost"/>
                <a:sym typeface="Jost"/>
              </a:rPr>
              <a:t>$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20"/>
          <p:cNvSpPr/>
          <p:nvPr/>
        </p:nvSpPr>
        <p:spPr>
          <a:xfrm>
            <a:off x="340795" y="4252724"/>
            <a:ext cx="475736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Подход №1</a:t>
            </a:r>
            <a:endParaRPr lang="en-US" sz="1200" b="1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Изначально начали работать с теплой аудиторией.</a:t>
            </a:r>
            <a:endParaRPr lang="en-US"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Запускали РК: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1. По ключевым словам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2. Интересы: Открытие бизнеса, Коммерческая недвижимость, Инвестиции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3. Ремаркетинг (посетили посадочную, но не совершили конверсию)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4. Look-a-</a:t>
            </a:r>
            <a:r>
              <a:rPr lang="ru-RU" sz="1200" b="0" i="0" u="none" strike="noStrike" cap="none" dirty="0" err="1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like</a:t>
            </a: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 (на основе посетителей </a:t>
            </a:r>
            <a:r>
              <a:rPr lang="ru-RU" sz="1200" b="0" i="0" u="none" strike="noStrike" cap="none" dirty="0" err="1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посадочной,на</a:t>
            </a: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 основе базы номеров телефонов заявок - при наличии)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Результат: 5-6 звонков, 4-5 заявок на обратный звонок в день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44" name="Google Shape;2544;p20"/>
          <p:cNvSpPr/>
          <p:nvPr/>
        </p:nvSpPr>
        <p:spPr>
          <a:xfrm>
            <a:off x="9459534" y="2361592"/>
            <a:ext cx="32250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CPC</a:t>
            </a:r>
            <a:endParaRPr sz="2000" b="0" i="0" u="none" strike="noStrike" cap="none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" name="Google Shape;2526;p20">
            <a:extLst>
              <a:ext uri="{FF2B5EF4-FFF2-40B4-BE49-F238E27FC236}">
                <a16:creationId xmlns:a16="http://schemas.microsoft.com/office/drawing/2014/main" id="{998B4B85-12AA-4C47-B59D-2B77776F9094}"/>
              </a:ext>
            </a:extLst>
          </p:cNvPr>
          <p:cNvSpPr txBox="1"/>
          <p:nvPr/>
        </p:nvSpPr>
        <p:spPr>
          <a:xfrm>
            <a:off x="332368" y="1150341"/>
            <a:ext cx="46037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Сроки проведения РК: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0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сентябрь – октябрь 2021</a:t>
            </a:r>
          </a:p>
        </p:txBody>
      </p:sp>
      <p:sp>
        <p:nvSpPr>
          <p:cNvPr id="23" name="Google Shape;2539;p20">
            <a:extLst>
              <a:ext uri="{FF2B5EF4-FFF2-40B4-BE49-F238E27FC236}">
                <a16:creationId xmlns:a16="http://schemas.microsoft.com/office/drawing/2014/main" id="{33718703-429F-45FB-B1A5-099AAA53F834}"/>
              </a:ext>
            </a:extLst>
          </p:cNvPr>
          <p:cNvSpPr/>
          <p:nvPr/>
        </p:nvSpPr>
        <p:spPr>
          <a:xfrm>
            <a:off x="7981820" y="4222755"/>
            <a:ext cx="4135381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Подход №2</a:t>
            </a:r>
            <a:endParaRPr lang="en-US" sz="1200" b="1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Для повышения узнаваемости и подогрева интереса аудитории добавили работу над верхней частью воронки через охватные инструменты.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Запускали РК на аудиторию: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25+,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Аудитории заинтересованных покупателей: Продажа квартир (первичный рынок), Ипотечные кредиты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RF=5/период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Результат: 30-35 </a:t>
            </a:r>
            <a:r>
              <a:rPr lang="ru-RU" sz="1200" b="0" i="0" u="none" strike="noStrike" cap="none" dirty="0" err="1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лидов</a:t>
            </a:r>
            <a:r>
              <a:rPr lang="ru-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 в день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357A5-198C-40BC-9665-1EC3C430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04" y="1791630"/>
            <a:ext cx="2548877" cy="5039953"/>
          </a:xfrm>
          <a:prstGeom prst="rect">
            <a:avLst/>
          </a:prstGeom>
        </p:spPr>
      </p:pic>
      <p:pic>
        <p:nvPicPr>
          <p:cNvPr id="28" name="Google Shape;385;p10">
            <a:extLst>
              <a:ext uri="{FF2B5EF4-FFF2-40B4-BE49-F238E27FC236}">
                <a16:creationId xmlns:a16="http://schemas.microsoft.com/office/drawing/2014/main" id="{FC5D964B-B33F-42DE-8678-D212D81A33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4797"/>
          <a:stretch/>
        </p:blipFill>
        <p:spPr>
          <a:xfrm>
            <a:off x="3231893" y="1480875"/>
            <a:ext cx="5997678" cy="53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/>
          <p:nvPr/>
        </p:nvSpPr>
        <p:spPr>
          <a:xfrm rot="-5400000">
            <a:off x="4295999" y="-4464551"/>
            <a:ext cx="3600000" cy="12240000"/>
          </a:xfrm>
          <a:custGeom>
            <a:avLst/>
            <a:gdLst/>
            <a:ahLst/>
            <a:cxnLst/>
            <a:rect l="l" t="t" r="r" b="b"/>
            <a:pathLst>
              <a:path w="6216559" h="4435849" extrusionOk="0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8046294" y="4393781"/>
            <a:ext cx="7836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x5</a:t>
            </a:r>
            <a:endParaRPr sz="2800" dirty="0"/>
          </a:p>
        </p:txBody>
      </p:sp>
      <p:sp>
        <p:nvSpPr>
          <p:cNvPr id="375" name="Google Shape;375;p10"/>
          <p:cNvSpPr txBox="1"/>
          <p:nvPr/>
        </p:nvSpPr>
        <p:spPr>
          <a:xfrm>
            <a:off x="362118" y="2335502"/>
            <a:ext cx="488268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Инструменты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Google 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КМС;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Yandex 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РСЯ.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Yandex 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Поиск;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OLV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;</a:t>
            </a:r>
            <a:endParaRPr lang="en-US" sz="1600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349732" y="1262267"/>
            <a:ext cx="460377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Увеличить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конверсионность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рекламного трафика сайта в полезные для нас действия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349732" y="190149"/>
            <a:ext cx="500188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Mirabad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Avenue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Казахстан.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6669956" y="802721"/>
            <a:ext cx="27526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1836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/>
          <p:nvPr/>
        </p:nvSpPr>
        <p:spPr>
          <a:xfrm>
            <a:off x="8435325" y="807735"/>
            <a:ext cx="30392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Конверсий</a:t>
            </a:r>
            <a:endParaRPr dirty="0"/>
          </a:p>
        </p:txBody>
      </p:sp>
      <p:sp>
        <p:nvSpPr>
          <p:cNvPr id="380" name="Google Shape;380;p10"/>
          <p:cNvSpPr/>
          <p:nvPr/>
        </p:nvSpPr>
        <p:spPr>
          <a:xfrm>
            <a:off x="7030579" y="1472451"/>
            <a:ext cx="20314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18,94%</a:t>
            </a:r>
            <a:endParaRPr dirty="0"/>
          </a:p>
        </p:txBody>
      </p:sp>
      <p:sp>
        <p:nvSpPr>
          <p:cNvPr id="381" name="Google Shape;381;p10"/>
          <p:cNvSpPr/>
          <p:nvPr/>
        </p:nvSpPr>
        <p:spPr>
          <a:xfrm>
            <a:off x="9141946" y="1575103"/>
            <a:ext cx="299411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CR</a:t>
            </a:r>
            <a:endParaRPr lang="ru-RU" sz="1600" dirty="0"/>
          </a:p>
        </p:txBody>
      </p:sp>
      <p:sp>
        <p:nvSpPr>
          <p:cNvPr id="382" name="Google Shape;382;p10"/>
          <p:cNvSpPr txBox="1"/>
          <p:nvPr/>
        </p:nvSpPr>
        <p:spPr>
          <a:xfrm>
            <a:off x="5958456" y="101278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7496629" y="1877047"/>
            <a:ext cx="4719370" cy="2258273"/>
          </a:xfrm>
          <a:prstGeom prst="flowChartManualInput">
            <a:avLst/>
          </a:prstGeom>
          <a:solidFill>
            <a:srgbClr val="B08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0"/>
          <p:cNvSpPr txBox="1"/>
          <p:nvPr/>
        </p:nvSpPr>
        <p:spPr>
          <a:xfrm>
            <a:off x="332369" y="3524226"/>
            <a:ext cx="449250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358875" y="3994204"/>
            <a:ext cx="446600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Разработка нового сайта;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Провели аудит всех используемых инструментов и пересмотрели рекламные каналы и сплиты бюджета по ним;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Добавили больше инструментов в размещение и диверсифицировали рекламные каналы;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Пересобрали семантику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Исключили </a:t>
            </a:r>
            <a:r>
              <a:rPr lang="ru-RU" sz="1200" dirty="0" err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околоцелевые</a:t>
            </a: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запросы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Исключили некоторые площадки размещения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Исключили неэффективные ключи в ходе рекламной кампании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Для поисковых кампаний мы использовали метод СКАК (один ключ на группу)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Использовали </a:t>
            </a:r>
            <a:r>
              <a:rPr lang="ru-RU" sz="1200" dirty="0" err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автостратегии</a:t>
            </a:r>
            <a:r>
              <a:rPr lang="ru-RU" sz="12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с оптимизацией по цели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endParaRPr lang="ru-RU" sz="1200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endParaRPr lang="ru-RU" sz="1200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arenR"/>
            </a:pPr>
            <a:endParaRPr lang="ru-RU" sz="1200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3" name="Google Shape;374;p10">
            <a:extLst>
              <a:ext uri="{FF2B5EF4-FFF2-40B4-BE49-F238E27FC236}">
                <a16:creationId xmlns:a16="http://schemas.microsoft.com/office/drawing/2014/main" id="{24CD5E27-17D1-4E5E-BF26-2095BFD7DECF}"/>
              </a:ext>
            </a:extLst>
          </p:cNvPr>
          <p:cNvSpPr txBox="1"/>
          <p:nvPr/>
        </p:nvSpPr>
        <p:spPr>
          <a:xfrm>
            <a:off x="8261096" y="2535577"/>
            <a:ext cx="12931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x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6,5</a:t>
            </a:r>
            <a:endParaRPr sz="2800" b="1" i="0" u="none" strike="noStrike" cap="none" dirty="0">
              <a:solidFill>
                <a:schemeClr val="tx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" name="Google Shape;374;p10">
            <a:extLst>
              <a:ext uri="{FF2B5EF4-FFF2-40B4-BE49-F238E27FC236}">
                <a16:creationId xmlns:a16="http://schemas.microsoft.com/office/drawing/2014/main" id="{4C471EB7-20B1-49AE-8DCD-0606BE644A85}"/>
              </a:ext>
            </a:extLst>
          </p:cNvPr>
          <p:cNvSpPr txBox="1"/>
          <p:nvPr/>
        </p:nvSpPr>
        <p:spPr>
          <a:xfrm>
            <a:off x="9636120" y="2509893"/>
            <a:ext cx="25558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Рост количества конверсий</a:t>
            </a:r>
            <a:endParaRPr i="0" u="none" strike="noStrike" cap="none" dirty="0">
              <a:solidFill>
                <a:schemeClr val="tx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" name="Google Shape;374;p10">
            <a:extLst>
              <a:ext uri="{FF2B5EF4-FFF2-40B4-BE49-F238E27FC236}">
                <a16:creationId xmlns:a16="http://schemas.microsoft.com/office/drawing/2014/main" id="{603879DA-947D-4DCF-BB5E-BB2670DE4EFD}"/>
              </a:ext>
            </a:extLst>
          </p:cNvPr>
          <p:cNvSpPr txBox="1"/>
          <p:nvPr/>
        </p:nvSpPr>
        <p:spPr>
          <a:xfrm>
            <a:off x="8292759" y="3289913"/>
            <a:ext cx="12931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x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6,</a:t>
            </a:r>
            <a:r>
              <a:rPr lang="ru-RU" sz="3600" b="1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7</a:t>
            </a:r>
            <a:endParaRPr sz="2800" b="1" i="0" u="none" strike="noStrike" cap="none" dirty="0">
              <a:solidFill>
                <a:schemeClr val="tx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0" name="Google Shape;374;p10">
            <a:extLst>
              <a:ext uri="{FF2B5EF4-FFF2-40B4-BE49-F238E27FC236}">
                <a16:creationId xmlns:a16="http://schemas.microsoft.com/office/drawing/2014/main" id="{AA0B7917-226E-45AD-8DFD-E1F5FE62A832}"/>
              </a:ext>
            </a:extLst>
          </p:cNvPr>
          <p:cNvSpPr txBox="1"/>
          <p:nvPr/>
        </p:nvSpPr>
        <p:spPr>
          <a:xfrm>
            <a:off x="9636120" y="3281907"/>
            <a:ext cx="25558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Рост коэффициента конверсии</a:t>
            </a:r>
            <a:endParaRPr i="0" u="none" strike="noStrike" cap="none" dirty="0">
              <a:solidFill>
                <a:schemeClr val="tx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" name="Google Shape;374;p10">
            <a:extLst>
              <a:ext uri="{FF2B5EF4-FFF2-40B4-BE49-F238E27FC236}">
                <a16:creationId xmlns:a16="http://schemas.microsoft.com/office/drawing/2014/main" id="{F89D8ED3-EFC4-473F-8489-A3F0EB96A889}"/>
              </a:ext>
            </a:extLst>
          </p:cNvPr>
          <p:cNvSpPr txBox="1"/>
          <p:nvPr/>
        </p:nvSpPr>
        <p:spPr>
          <a:xfrm>
            <a:off x="9019001" y="4434718"/>
            <a:ext cx="32791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Рост количества звонков с сайта</a:t>
            </a:r>
            <a:endParaRPr dirty="0"/>
          </a:p>
        </p:txBody>
      </p:sp>
      <p:sp>
        <p:nvSpPr>
          <p:cNvPr id="22" name="Google Shape;374;p10">
            <a:extLst>
              <a:ext uri="{FF2B5EF4-FFF2-40B4-BE49-F238E27FC236}">
                <a16:creationId xmlns:a16="http://schemas.microsoft.com/office/drawing/2014/main" id="{1ECEA752-A85E-4FD7-92A1-D606778A6F1B}"/>
              </a:ext>
            </a:extLst>
          </p:cNvPr>
          <p:cNvSpPr txBox="1"/>
          <p:nvPr/>
        </p:nvSpPr>
        <p:spPr>
          <a:xfrm>
            <a:off x="8124025" y="5418125"/>
            <a:ext cx="151209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-15%</a:t>
            </a:r>
            <a:endParaRPr sz="2800" dirty="0"/>
          </a:p>
        </p:txBody>
      </p:sp>
      <p:sp>
        <p:nvSpPr>
          <p:cNvPr id="24" name="Google Shape;374;p10">
            <a:extLst>
              <a:ext uri="{FF2B5EF4-FFF2-40B4-BE49-F238E27FC236}">
                <a16:creationId xmlns:a16="http://schemas.microsoft.com/office/drawing/2014/main" id="{E533163E-B8E7-4F38-AA6C-1C258F100920}"/>
              </a:ext>
            </a:extLst>
          </p:cNvPr>
          <p:cNvSpPr txBox="1"/>
          <p:nvPr/>
        </p:nvSpPr>
        <p:spPr>
          <a:xfrm>
            <a:off x="9636120" y="5459062"/>
            <a:ext cx="234940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Снижение рекламного бюджета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105800-C920-4364-8B8E-A35A9113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87" y="2002189"/>
            <a:ext cx="2803842" cy="56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0" y="4048549"/>
            <a:ext cx="12192000" cy="2916000"/>
          </a:xfrm>
          <a:prstGeom prst="rect">
            <a:avLst/>
          </a:prstGeom>
          <a:solidFill>
            <a:srgbClr val="4CB5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5529416" y="990637"/>
            <a:ext cx="6080062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увеличение продаж квартир в ЖК NUR на 30%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увеличение брендовых запросов на 100%</a:t>
            </a:r>
            <a:endParaRPr sz="1600" i="0" u="none" strike="noStrike" cap="none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5531184" y="1984225"/>
            <a:ext cx="6080062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специальные аудитории Яндекс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Поиск и РСЯ по интересам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РСЯ по ключам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Аудиторные сегменты, собранные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Big Data Beeline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Ремаркетинг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5529416" y="4248685"/>
            <a:ext cx="56435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dirty="0"/>
          </a:p>
        </p:txBody>
      </p:sp>
      <p:sp>
        <p:nvSpPr>
          <p:cNvPr id="13" name="Google Shape;295;p7">
            <a:extLst>
              <a:ext uri="{FF2B5EF4-FFF2-40B4-BE49-F238E27FC236}">
                <a16:creationId xmlns:a16="http://schemas.microsoft.com/office/drawing/2014/main" id="{165E6284-28A4-477A-A3AE-66EB797C63F5}"/>
              </a:ext>
            </a:extLst>
          </p:cNvPr>
          <p:cNvSpPr txBox="1"/>
          <p:nvPr/>
        </p:nvSpPr>
        <p:spPr>
          <a:xfrm>
            <a:off x="5511519" y="64461"/>
            <a:ext cx="608006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Клиент: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NAMUNA – крупный застройщик жилых комплексов премиум-класса</a:t>
            </a:r>
            <a:endParaRPr sz="1600" b="1" i="0" u="none" strike="noStrike" cap="none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" name="Google Shape;297;p7">
            <a:extLst>
              <a:ext uri="{FF2B5EF4-FFF2-40B4-BE49-F238E27FC236}">
                <a16:creationId xmlns:a16="http://schemas.microsoft.com/office/drawing/2014/main" id="{ECF87DCE-1D47-4F33-BCF6-214A8BEAFD6D}"/>
              </a:ext>
            </a:extLst>
          </p:cNvPr>
          <p:cNvSpPr txBox="1"/>
          <p:nvPr/>
        </p:nvSpPr>
        <p:spPr>
          <a:xfrm>
            <a:off x="5843323" y="4849956"/>
            <a:ext cx="18457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+294%</a:t>
            </a:r>
            <a:endParaRPr sz="2000" dirty="0"/>
          </a:p>
        </p:txBody>
      </p:sp>
      <p:sp>
        <p:nvSpPr>
          <p:cNvPr id="15" name="Google Shape;297;p7">
            <a:extLst>
              <a:ext uri="{FF2B5EF4-FFF2-40B4-BE49-F238E27FC236}">
                <a16:creationId xmlns:a16="http://schemas.microsoft.com/office/drawing/2014/main" id="{615ABDF2-E375-4D96-8EFC-6C63B6A33873}"/>
              </a:ext>
            </a:extLst>
          </p:cNvPr>
          <p:cNvSpPr txBox="1"/>
          <p:nvPr/>
        </p:nvSpPr>
        <p:spPr>
          <a:xfrm>
            <a:off x="7834743" y="4925524"/>
            <a:ext cx="42116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Рост брендовых запросов </a:t>
            </a:r>
            <a:endParaRPr sz="1600" dirty="0"/>
          </a:p>
        </p:txBody>
      </p:sp>
      <p:sp>
        <p:nvSpPr>
          <p:cNvPr id="16" name="Google Shape;297;p7">
            <a:extLst>
              <a:ext uri="{FF2B5EF4-FFF2-40B4-BE49-F238E27FC236}">
                <a16:creationId xmlns:a16="http://schemas.microsoft.com/office/drawing/2014/main" id="{3B54EC61-14F8-4690-8074-1AC034C1FDB0}"/>
              </a:ext>
            </a:extLst>
          </p:cNvPr>
          <p:cNvSpPr txBox="1"/>
          <p:nvPr/>
        </p:nvSpPr>
        <p:spPr>
          <a:xfrm>
            <a:off x="5995723" y="5614884"/>
            <a:ext cx="18457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+36%</a:t>
            </a:r>
            <a:endParaRPr sz="2000" dirty="0"/>
          </a:p>
        </p:txBody>
      </p:sp>
      <p:sp>
        <p:nvSpPr>
          <p:cNvPr id="17" name="Google Shape;297;p7">
            <a:extLst>
              <a:ext uri="{FF2B5EF4-FFF2-40B4-BE49-F238E27FC236}">
                <a16:creationId xmlns:a16="http://schemas.microsoft.com/office/drawing/2014/main" id="{3FE4CC9B-C19B-4E93-B19E-84A6906D3AB6}"/>
              </a:ext>
            </a:extLst>
          </p:cNvPr>
          <p:cNvSpPr txBox="1"/>
          <p:nvPr/>
        </p:nvSpPr>
        <p:spPr>
          <a:xfrm>
            <a:off x="7841512" y="5663918"/>
            <a:ext cx="42116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Перевыполнение </a:t>
            </a:r>
            <a:r>
              <a:rPr lang="en-US" sz="2400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KPI </a:t>
            </a:r>
            <a:r>
              <a:rPr lang="ru-RU" sz="2400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клиента по продажам</a:t>
            </a:r>
            <a:endParaRPr sz="1600" dirty="0"/>
          </a:p>
        </p:txBody>
      </p:sp>
      <p:pic>
        <p:nvPicPr>
          <p:cNvPr id="18" name="Google Shape;880;p11">
            <a:extLst>
              <a:ext uri="{FF2B5EF4-FFF2-40B4-BE49-F238E27FC236}">
                <a16:creationId xmlns:a16="http://schemas.microsoft.com/office/drawing/2014/main" id="{C7E381F1-C892-4E7D-90C4-7133627A63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72" y="630304"/>
            <a:ext cx="4556428" cy="559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"/>
          <p:cNvSpPr/>
          <p:nvPr/>
        </p:nvSpPr>
        <p:spPr>
          <a:xfrm flipH="1">
            <a:off x="6119655" y="-19211"/>
            <a:ext cx="6084750" cy="4066162"/>
          </a:xfrm>
          <a:custGeom>
            <a:avLst/>
            <a:gdLst/>
            <a:ahLst/>
            <a:cxnLst/>
            <a:rect l="l" t="t" r="r" b="b"/>
            <a:pathLst>
              <a:path w="6040877" h="4066162" extrusionOk="0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73B4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-1" y="-9728"/>
            <a:ext cx="6167336" cy="4066162"/>
          </a:xfrm>
          <a:custGeom>
            <a:avLst/>
            <a:gdLst/>
            <a:ahLst/>
            <a:cxnLst/>
            <a:rect l="l" t="t" r="r" b="b"/>
            <a:pathLst>
              <a:path w="6040877" h="4066162" extrusionOk="0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5B5C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1"/>
          <p:cNvSpPr txBox="1"/>
          <p:nvPr/>
        </p:nvSpPr>
        <p:spPr>
          <a:xfrm>
            <a:off x="282868" y="1518993"/>
            <a:ext cx="463066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вывод нового предложения на рынок – квартиры с отделкой</a:t>
            </a:r>
            <a:endParaRPr dirty="0"/>
          </a:p>
        </p:txBody>
      </p:sp>
      <p:sp>
        <p:nvSpPr>
          <p:cNvPr id="403" name="Google Shape;403;p11"/>
          <p:cNvSpPr txBox="1"/>
          <p:nvPr/>
        </p:nvSpPr>
        <p:spPr>
          <a:xfrm>
            <a:off x="276447" y="2401905"/>
            <a:ext cx="41601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Сегменты целевой аудитории:</a:t>
            </a:r>
            <a:endParaRPr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семьи с детьми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IT специалисты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«состоявшиеся» мужчины 35-55 с доходом средний и выше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«региональные покупатели»</a:t>
            </a:r>
          </a:p>
        </p:txBody>
      </p:sp>
      <p:sp>
        <p:nvSpPr>
          <p:cNvPr id="404" name="Google Shape;404;p11"/>
          <p:cNvSpPr/>
          <p:nvPr/>
        </p:nvSpPr>
        <p:spPr>
          <a:xfrm>
            <a:off x="8240483" y="398636"/>
            <a:ext cx="33242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Посещений сайта за неделю</a:t>
            </a:r>
            <a:endParaRPr sz="1050" dirty="0"/>
          </a:p>
        </p:txBody>
      </p:sp>
      <p:sp>
        <p:nvSpPr>
          <p:cNvPr id="405" name="Google Shape;405;p11"/>
          <p:cNvSpPr/>
          <p:nvPr/>
        </p:nvSpPr>
        <p:spPr>
          <a:xfrm>
            <a:off x="6300728" y="325149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21 000</a:t>
            </a:r>
          </a:p>
        </p:txBody>
      </p:sp>
      <p:sp>
        <p:nvSpPr>
          <p:cNvPr id="407" name="Google Shape;407;p11"/>
          <p:cNvSpPr/>
          <p:nvPr/>
        </p:nvSpPr>
        <p:spPr>
          <a:xfrm>
            <a:off x="6147881" y="3531140"/>
            <a:ext cx="6060332" cy="3336588"/>
          </a:xfrm>
          <a:custGeom>
            <a:avLst/>
            <a:gdLst/>
            <a:ahLst/>
            <a:cxnLst/>
            <a:rect l="l" t="t" r="r" b="b"/>
            <a:pathLst>
              <a:path w="6060332" h="3336588" extrusionOk="0">
                <a:moveTo>
                  <a:pt x="0" y="0"/>
                </a:moveTo>
                <a:lnTo>
                  <a:pt x="1352145" y="3326860"/>
                </a:lnTo>
                <a:lnTo>
                  <a:pt x="6060332" y="3336588"/>
                </a:lnTo>
                <a:cubicBezTo>
                  <a:pt x="6057089" y="2399490"/>
                  <a:pt x="6053847" y="1462392"/>
                  <a:pt x="6050604" y="5252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"/>
          <p:cNvSpPr/>
          <p:nvPr/>
        </p:nvSpPr>
        <p:spPr>
          <a:xfrm>
            <a:off x="8774650" y="977866"/>
            <a:ext cx="240731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Посетителей сайта в день запуска рекламной кампании</a:t>
            </a:r>
          </a:p>
        </p:txBody>
      </p:sp>
      <p:sp>
        <p:nvSpPr>
          <p:cNvPr id="410" name="Google Shape;410;p11"/>
          <p:cNvSpPr/>
          <p:nvPr/>
        </p:nvSpPr>
        <p:spPr>
          <a:xfrm>
            <a:off x="4735260" y="1835108"/>
            <a:ext cx="2820471" cy="280622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>
            <a:off x="222283" y="4266407"/>
            <a:ext cx="36430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Стратегическое решение:</a:t>
            </a:r>
            <a:endParaRPr sz="16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7711476" y="4530729"/>
            <a:ext cx="42535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Рекламная кампания была остановлена после 1 недели в эфире по просьбе клиента, так как колл-центр не справлялся с потоком входящих звонков и заявок на квартиры.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i="0" u="none" strike="noStrike" cap="none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 итогам РК клиент сформировал лист ожидания из клиентов и впоследствии успешно предлагал купить квартиру в других домах этого же района.</a:t>
            </a:r>
          </a:p>
        </p:txBody>
      </p:sp>
      <p:sp>
        <p:nvSpPr>
          <p:cNvPr id="31" name="Google Shape;402;p11">
            <a:extLst>
              <a:ext uri="{FF2B5EF4-FFF2-40B4-BE49-F238E27FC236}">
                <a16:creationId xmlns:a16="http://schemas.microsoft.com/office/drawing/2014/main" id="{E16BD4F9-565D-475D-80B9-9ACDE2D47A8A}"/>
              </a:ext>
            </a:extLst>
          </p:cNvPr>
          <p:cNvSpPr txBox="1"/>
          <p:nvPr/>
        </p:nvSpPr>
        <p:spPr>
          <a:xfrm>
            <a:off x="295045" y="126160"/>
            <a:ext cx="463066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sz="12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А100 </a:t>
            </a:r>
            <a:r>
              <a:rPr lang="en-US" b="0" i="0" u="none" strike="noStrike" cap="none" dirty="0">
                <a:solidFill>
                  <a:schemeClr val="bg1"/>
                </a:solidFill>
                <a:latin typeface="Jost"/>
                <a:ea typeface="Jost"/>
                <a:cs typeface="Jost"/>
                <a:sym typeface="Jost"/>
              </a:rPr>
              <a:t>Development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bg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2" name="Google Shape;402;p11">
            <a:extLst>
              <a:ext uri="{FF2B5EF4-FFF2-40B4-BE49-F238E27FC236}">
                <a16:creationId xmlns:a16="http://schemas.microsoft.com/office/drawing/2014/main" id="{94E8AAB9-6CAA-49FC-8835-51FBE9222FB3}"/>
              </a:ext>
            </a:extLst>
          </p:cNvPr>
          <p:cNvSpPr txBox="1"/>
          <p:nvPr/>
        </p:nvSpPr>
        <p:spPr>
          <a:xfrm>
            <a:off x="282869" y="816067"/>
            <a:ext cx="463066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Продукт: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Jost"/>
                <a:ea typeface="Jost"/>
                <a:sym typeface="Jost"/>
              </a:rPr>
              <a:t>Квартиры с отделкой</a:t>
            </a:r>
            <a:endParaRPr dirty="0"/>
          </a:p>
        </p:txBody>
      </p:sp>
      <p:sp>
        <p:nvSpPr>
          <p:cNvPr id="34" name="Google Shape;418;p11">
            <a:extLst>
              <a:ext uri="{FF2B5EF4-FFF2-40B4-BE49-F238E27FC236}">
                <a16:creationId xmlns:a16="http://schemas.microsoft.com/office/drawing/2014/main" id="{2EB7D265-39D5-4E71-86E6-3C407CCD8248}"/>
              </a:ext>
            </a:extLst>
          </p:cNvPr>
          <p:cNvSpPr txBox="1"/>
          <p:nvPr/>
        </p:nvSpPr>
        <p:spPr>
          <a:xfrm>
            <a:off x="205215" y="5036473"/>
            <a:ext cx="611771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Сделать посадочную страницу, которая демонстрирует уникальность предложения посредством видео и фотогалереи. Простая и понятная навигация на странице с детальным описанием отделки и ценой по каждому  из 4 вариантов планировок. </a:t>
            </a:r>
          </a:p>
        </p:txBody>
      </p:sp>
      <p:sp>
        <p:nvSpPr>
          <p:cNvPr id="37" name="Google Shape;405;p11">
            <a:extLst>
              <a:ext uri="{FF2B5EF4-FFF2-40B4-BE49-F238E27FC236}">
                <a16:creationId xmlns:a16="http://schemas.microsoft.com/office/drawing/2014/main" id="{C1705AB1-9683-4C8D-AAF2-B7038800DB35}"/>
              </a:ext>
            </a:extLst>
          </p:cNvPr>
          <p:cNvSpPr/>
          <p:nvPr/>
        </p:nvSpPr>
        <p:spPr>
          <a:xfrm>
            <a:off x="7098311" y="1062047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11 000</a:t>
            </a:r>
          </a:p>
        </p:txBody>
      </p:sp>
      <p:sp>
        <p:nvSpPr>
          <p:cNvPr id="38" name="Google Shape;405;p11">
            <a:extLst>
              <a:ext uri="{FF2B5EF4-FFF2-40B4-BE49-F238E27FC236}">
                <a16:creationId xmlns:a16="http://schemas.microsoft.com/office/drawing/2014/main" id="{A9396C47-90E8-4CEE-BDF2-09B3A172E5E8}"/>
              </a:ext>
            </a:extLst>
          </p:cNvPr>
          <p:cNvSpPr/>
          <p:nvPr/>
        </p:nvSpPr>
        <p:spPr>
          <a:xfrm>
            <a:off x="7493005" y="1851050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193</a:t>
            </a:r>
          </a:p>
        </p:txBody>
      </p:sp>
      <p:sp>
        <p:nvSpPr>
          <p:cNvPr id="39" name="Google Shape;408;p11">
            <a:extLst>
              <a:ext uri="{FF2B5EF4-FFF2-40B4-BE49-F238E27FC236}">
                <a16:creationId xmlns:a16="http://schemas.microsoft.com/office/drawing/2014/main" id="{B209B1D5-24D7-4847-A4B2-1025874C4083}"/>
              </a:ext>
            </a:extLst>
          </p:cNvPr>
          <p:cNvSpPr/>
          <p:nvPr/>
        </p:nvSpPr>
        <p:spPr>
          <a:xfrm>
            <a:off x="8922096" y="1972849"/>
            <a:ext cx="274167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Онлайн-заявки на квартиру</a:t>
            </a:r>
          </a:p>
        </p:txBody>
      </p:sp>
      <p:sp>
        <p:nvSpPr>
          <p:cNvPr id="40" name="Google Shape;405;p11">
            <a:extLst>
              <a:ext uri="{FF2B5EF4-FFF2-40B4-BE49-F238E27FC236}">
                <a16:creationId xmlns:a16="http://schemas.microsoft.com/office/drawing/2014/main" id="{29BA7E28-A71D-44B0-8125-C5B2EE7815A7}"/>
              </a:ext>
            </a:extLst>
          </p:cNvPr>
          <p:cNvSpPr/>
          <p:nvPr/>
        </p:nvSpPr>
        <p:spPr>
          <a:xfrm>
            <a:off x="8016721" y="2700267"/>
            <a:ext cx="3079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103</a:t>
            </a:r>
          </a:p>
        </p:txBody>
      </p:sp>
      <p:sp>
        <p:nvSpPr>
          <p:cNvPr id="41" name="Google Shape;408;p11">
            <a:extLst>
              <a:ext uri="{FF2B5EF4-FFF2-40B4-BE49-F238E27FC236}">
                <a16:creationId xmlns:a16="http://schemas.microsoft.com/office/drawing/2014/main" id="{C9CD7657-8337-47AF-A03F-7A9E6DD8D743}"/>
              </a:ext>
            </a:extLst>
          </p:cNvPr>
          <p:cNvSpPr/>
          <p:nvPr/>
        </p:nvSpPr>
        <p:spPr>
          <a:xfrm>
            <a:off x="9076595" y="2669448"/>
            <a:ext cx="27416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0" u="none" strike="noStrike" cap="none" dirty="0">
                <a:solidFill>
                  <a:schemeClr val="tx1"/>
                </a:solidFill>
                <a:latin typeface="Jost"/>
                <a:ea typeface="Jost"/>
                <a:cs typeface="Jost"/>
                <a:sym typeface="Jost"/>
              </a:rPr>
              <a:t>Заявки было получено в первый день рекламной кампании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2015FB-505F-4C9C-97AD-D46F410B8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14" y="2801722"/>
            <a:ext cx="2153265" cy="8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wunder_основная">
      <a:dk1>
        <a:srgbClr val="171717"/>
      </a:dk1>
      <a:lt1>
        <a:srgbClr val="FFFFFF"/>
      </a:lt1>
      <a:dk2>
        <a:srgbClr val="171717"/>
      </a:dk2>
      <a:lt2>
        <a:srgbClr val="FFFFFF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543</Words>
  <Application>Microsoft Office PowerPoint</Application>
  <PresentationFormat>Широкоэкранный</PresentationFormat>
  <Paragraphs>120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Jost</vt:lpstr>
      <vt:lpstr>Arial</vt:lpstr>
      <vt:lpstr>Calibri</vt:lpstr>
      <vt:lpstr>Default Design</vt:lpstr>
      <vt:lpstr>Тема Office</vt:lpstr>
      <vt:lpstr>CASEBOOK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Руснак Альбина Андреевна</dc:creator>
  <cp:lastModifiedBy>Дрозд Анастасия</cp:lastModifiedBy>
  <cp:revision>23</cp:revision>
  <dcterms:created xsi:type="dcterms:W3CDTF">2021-07-29T04:08:58Z</dcterms:created>
  <dcterms:modified xsi:type="dcterms:W3CDTF">2023-08-02T11:39:19Z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1033-3.1.3.5746</vt:lpwstr>
  </property>
</Properties>
</file>