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6858000" cx="12192000"/>
  <p:notesSz cx="6858000" cy="9144000"/>
  <p:embeddedFontLst>
    <p:embeddedFont>
      <p:font typeface="Jost"/>
      <p:regular r:id="rId22"/>
      <p:bold r:id="rId23"/>
      <p:italic r:id="rId24"/>
      <p:boldItalic r:id="rId25"/>
    </p:embeddedFont>
    <p:embeddedFont>
      <p:font typeface="Jost Medium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3024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pos="529">
          <p15:clr>
            <a:srgbClr val="A4A3A4"/>
          </p15:clr>
        </p15:guide>
        <p15:guide id="4" orient="horz" pos="1163">
          <p15:clr>
            <a:srgbClr val="747775"/>
          </p15:clr>
        </p15:guide>
        <p15:guide id="5" pos="5654">
          <p15:clr>
            <a:srgbClr val="747775"/>
          </p15:clr>
        </p15:guide>
        <p15:guide id="6" orient="horz" pos="851">
          <p15:clr>
            <a:srgbClr val="747775"/>
          </p15:clr>
        </p15:guide>
      </p15:sldGuideLst>
    </p:ext>
    <p:ext uri="GoogleSlidesCustomDataVersion2">
      <go:slidesCustomData xmlns:go="http://customooxmlschemas.google.com/" r:id="rId30" roundtripDataSignature="AMtx7miZk+pub0AVC/zWmyuXXjHTD5SG5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024"/>
        <p:guide pos="2160" orient="horz"/>
        <p:guide pos="529"/>
        <p:guide pos="1163" orient="horz"/>
        <p:guide pos="5654"/>
        <p:guide pos="851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Jost-regular.fntdata"/><Relationship Id="rId21" Type="http://schemas.openxmlformats.org/officeDocument/2006/relationships/slide" Target="slides/slide16.xml"/><Relationship Id="rId24" Type="http://schemas.openxmlformats.org/officeDocument/2006/relationships/font" Target="fonts/Jost-italic.fntdata"/><Relationship Id="rId23" Type="http://schemas.openxmlformats.org/officeDocument/2006/relationships/font" Target="fonts/Jost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JostMedium-regular.fntdata"/><Relationship Id="rId25" Type="http://schemas.openxmlformats.org/officeDocument/2006/relationships/font" Target="fonts/Jost-boldItalic.fntdata"/><Relationship Id="rId28" Type="http://schemas.openxmlformats.org/officeDocument/2006/relationships/font" Target="fonts/JostMedium-italic.fntdata"/><Relationship Id="rId27" Type="http://schemas.openxmlformats.org/officeDocument/2006/relationships/font" Target="fonts/JostMedium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JostMedium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7" name="Google Shape;33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5" name="Google Shape;445;p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6" name="Google Shape;446;p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2" name="Google Shape;452;p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3" name="Google Shape;453;p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2" name="Google Shape;462;p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3" name="Google Shape;463;p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8" name="Google Shape;478;p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9" name="Google Shape;479;p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8" name="Google Shape;498;p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9" name="Google Shape;499;p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8" name="Google Shape;528;p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9" name="Google Shape;529;p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5" name="Google Shape;345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6" name="Google Shape;346;p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0" name="Google Shape;360;p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1" name="Google Shape;361;p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3" name="Google Shape;373;p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4" name="Google Shape;374;p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5" name="Google Shape;395;p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6" name="Google Shape;396;p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4" name="Google Shape;404;p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5" name="Google Shape;405;p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5" name="Google Shape;415;p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6" name="Google Shape;416;p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4" name="Google Shape;424;p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5" name="Google Shape;425;p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6" name="Google Shape;436;p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7" name="Google Shape;437;p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9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5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9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9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Пользовательский макет">
  <p:cSld name="11_Пользовательский макет">
    <p:bg>
      <p:bgPr>
        <a:solidFill>
          <a:schemeClr val="lt1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Диаграмма">
  <p:cSld name="3_Диаграмма">
    <p:bg>
      <p:bgPr>
        <a:solidFill>
          <a:schemeClr val="lt1"/>
        </a:solid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7"/>
          <p:cNvSpPr/>
          <p:nvPr/>
        </p:nvSpPr>
        <p:spPr>
          <a:xfrm flipH="1" rot="10800000">
            <a:off x="1" y="0"/>
            <a:ext cx="4067800" cy="6858000"/>
          </a:xfrm>
          <a:custGeom>
            <a:rect b="b" l="l" r="r" t="t"/>
            <a:pathLst>
              <a:path extrusionOk="0" h="6858000" w="4067800">
                <a:moveTo>
                  <a:pt x="0" y="0"/>
                </a:moveTo>
                <a:lnTo>
                  <a:pt x="3466029" y="0"/>
                </a:lnTo>
                <a:lnTo>
                  <a:pt x="4067800" y="608121"/>
                </a:lnTo>
                <a:lnTo>
                  <a:pt x="40678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7"/>
          <p:cNvSpPr txBox="1"/>
          <p:nvPr>
            <p:ph type="title"/>
          </p:nvPr>
        </p:nvSpPr>
        <p:spPr>
          <a:xfrm>
            <a:off x="587376" y="457201"/>
            <a:ext cx="3041651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0" name="Google Shape;50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72026" y="6985002"/>
            <a:ext cx="7172325" cy="1581151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27"/>
          <p:cNvSpPr/>
          <p:nvPr/>
        </p:nvSpPr>
        <p:spPr>
          <a:xfrm>
            <a:off x="3932" y="4995728"/>
            <a:ext cx="3588163" cy="1006408"/>
          </a:xfrm>
          <a:prstGeom prst="rect">
            <a:avLst/>
          </a:prstGeom>
          <a:solidFill>
            <a:srgbClr val="CE62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7"/>
          <p:cNvSpPr/>
          <p:nvPr/>
        </p:nvSpPr>
        <p:spPr>
          <a:xfrm>
            <a:off x="-1271" y="3922703"/>
            <a:ext cx="3567299" cy="1094645"/>
          </a:xfrm>
          <a:prstGeom prst="rect">
            <a:avLst/>
          </a:prstGeom>
          <a:solidFill>
            <a:srgbClr val="EDA8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27"/>
          <p:cNvSpPr/>
          <p:nvPr/>
        </p:nvSpPr>
        <p:spPr>
          <a:xfrm>
            <a:off x="1" y="2874616"/>
            <a:ext cx="3566027" cy="1076461"/>
          </a:xfrm>
          <a:prstGeom prst="rect">
            <a:avLst/>
          </a:prstGeom>
          <a:solidFill>
            <a:srgbClr val="3CBF9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27"/>
          <p:cNvSpPr/>
          <p:nvPr/>
        </p:nvSpPr>
        <p:spPr>
          <a:xfrm>
            <a:off x="-12948" y="1844768"/>
            <a:ext cx="4076387" cy="1033177"/>
          </a:xfrm>
          <a:prstGeom prst="rect">
            <a:avLst/>
          </a:prstGeom>
          <a:solidFill>
            <a:srgbClr val="00A8C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7"/>
          <p:cNvSpPr/>
          <p:nvPr/>
        </p:nvSpPr>
        <p:spPr>
          <a:xfrm>
            <a:off x="2100951" y="5084123"/>
            <a:ext cx="2905708" cy="1075280"/>
          </a:xfrm>
          <a:prstGeom prst="flowChartMagneticDisk">
            <a:avLst/>
          </a:prstGeom>
          <a:solidFill>
            <a:srgbClr val="CE6254"/>
          </a:solidFill>
          <a:ln>
            <a:noFill/>
          </a:ln>
          <a:effectLst>
            <a:outerShdw blurRad="3556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7"/>
          <p:cNvSpPr/>
          <p:nvPr/>
        </p:nvSpPr>
        <p:spPr>
          <a:xfrm>
            <a:off x="2095133" y="5084123"/>
            <a:ext cx="2905708" cy="336020"/>
          </a:xfrm>
          <a:prstGeom prst="ellipse">
            <a:avLst/>
          </a:prstGeom>
          <a:solidFill>
            <a:srgbClr val="A33D2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7"/>
          <p:cNvSpPr/>
          <p:nvPr/>
        </p:nvSpPr>
        <p:spPr>
          <a:xfrm>
            <a:off x="1745292" y="4059110"/>
            <a:ext cx="3608123" cy="1122981"/>
          </a:xfrm>
          <a:prstGeom prst="flowChartMagneticDisk">
            <a:avLst/>
          </a:prstGeom>
          <a:solidFill>
            <a:srgbClr val="EDA83F"/>
          </a:solidFill>
          <a:ln>
            <a:noFill/>
          </a:ln>
          <a:effectLst>
            <a:outerShdw blurRad="406400" rotWithShape="0" algn="l" dist="38100">
              <a:srgbClr val="000000">
                <a:alpha val="6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7"/>
          <p:cNvSpPr/>
          <p:nvPr/>
        </p:nvSpPr>
        <p:spPr>
          <a:xfrm>
            <a:off x="1745292" y="4059110"/>
            <a:ext cx="3608123" cy="354981"/>
          </a:xfrm>
          <a:prstGeom prst="ellipse">
            <a:avLst/>
          </a:prstGeom>
          <a:solidFill>
            <a:srgbClr val="AC6D1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7"/>
          <p:cNvSpPr txBox="1"/>
          <p:nvPr/>
        </p:nvSpPr>
        <p:spPr>
          <a:xfrm>
            <a:off x="-18245" y="1868007"/>
            <a:ext cx="3387724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ПОТЕНЦИАЛЬНЫЙ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СПРОС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7"/>
          <p:cNvSpPr txBox="1"/>
          <p:nvPr/>
        </p:nvSpPr>
        <p:spPr>
          <a:xfrm>
            <a:off x="-1270" y="2960815"/>
            <a:ext cx="3387724" cy="11369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СУЩЕСТВУЮЩИЙ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СПРОС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7"/>
          <p:cNvSpPr txBox="1"/>
          <p:nvPr/>
        </p:nvSpPr>
        <p:spPr>
          <a:xfrm>
            <a:off x="13075" y="4013137"/>
            <a:ext cx="3387724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ТЁПЛЫЙ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СПРОС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7"/>
          <p:cNvSpPr txBox="1"/>
          <p:nvPr/>
        </p:nvSpPr>
        <p:spPr>
          <a:xfrm>
            <a:off x="38397" y="5079406"/>
            <a:ext cx="3387724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ГОРЯЧИЙ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СПРОС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7"/>
          <p:cNvSpPr/>
          <p:nvPr/>
        </p:nvSpPr>
        <p:spPr>
          <a:xfrm>
            <a:off x="5452286" y="89234"/>
            <a:ext cx="4104204" cy="1773109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7"/>
          <p:cNvSpPr/>
          <p:nvPr/>
        </p:nvSpPr>
        <p:spPr>
          <a:xfrm>
            <a:off x="7323904" y="1669063"/>
            <a:ext cx="4185704" cy="1698803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7"/>
          <p:cNvSpPr/>
          <p:nvPr/>
        </p:nvSpPr>
        <p:spPr>
          <a:xfrm>
            <a:off x="5452283" y="93608"/>
            <a:ext cx="158076" cy="687243"/>
          </a:xfrm>
          <a:prstGeom prst="rect">
            <a:avLst/>
          </a:prstGeom>
          <a:solidFill>
            <a:srgbClr val="00A8C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7"/>
          <p:cNvSpPr/>
          <p:nvPr/>
        </p:nvSpPr>
        <p:spPr>
          <a:xfrm>
            <a:off x="7321017" y="1657407"/>
            <a:ext cx="173689" cy="714909"/>
          </a:xfrm>
          <a:prstGeom prst="rect">
            <a:avLst/>
          </a:prstGeom>
          <a:solidFill>
            <a:srgbClr val="3CBF9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" name="Google Shape;6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18642" y="4539319"/>
            <a:ext cx="461423" cy="461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4337" y="5572433"/>
            <a:ext cx="407299" cy="407299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27"/>
          <p:cNvSpPr/>
          <p:nvPr/>
        </p:nvSpPr>
        <p:spPr>
          <a:xfrm>
            <a:off x="7450434" y="4908488"/>
            <a:ext cx="4059175" cy="1790537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7"/>
          <p:cNvSpPr/>
          <p:nvPr/>
        </p:nvSpPr>
        <p:spPr>
          <a:xfrm>
            <a:off x="5953077" y="3251151"/>
            <a:ext cx="4137147" cy="1913411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7"/>
          <p:cNvSpPr/>
          <p:nvPr/>
        </p:nvSpPr>
        <p:spPr>
          <a:xfrm>
            <a:off x="5952119" y="3248882"/>
            <a:ext cx="124832" cy="643695"/>
          </a:xfrm>
          <a:prstGeom prst="rect">
            <a:avLst/>
          </a:prstGeom>
          <a:solidFill>
            <a:srgbClr val="EDA8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7"/>
          <p:cNvSpPr/>
          <p:nvPr/>
        </p:nvSpPr>
        <p:spPr>
          <a:xfrm>
            <a:off x="1474032" y="2961326"/>
            <a:ext cx="4207787" cy="1173751"/>
          </a:xfrm>
          <a:prstGeom prst="flowChartMagneticDisk">
            <a:avLst/>
          </a:prstGeom>
          <a:solidFill>
            <a:srgbClr val="3CBF98"/>
          </a:solidFill>
          <a:ln>
            <a:noFill/>
          </a:ln>
          <a:effectLst>
            <a:outerShdw blurRad="3683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7"/>
          <p:cNvSpPr/>
          <p:nvPr/>
        </p:nvSpPr>
        <p:spPr>
          <a:xfrm>
            <a:off x="1480957" y="2961326"/>
            <a:ext cx="4207787" cy="345556"/>
          </a:xfrm>
          <a:prstGeom prst="ellipse">
            <a:avLst/>
          </a:prstGeom>
          <a:solidFill>
            <a:srgbClr val="2A866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" name="Google Shape;74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61689" y="3472632"/>
            <a:ext cx="432472" cy="432472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27"/>
          <p:cNvSpPr/>
          <p:nvPr/>
        </p:nvSpPr>
        <p:spPr>
          <a:xfrm>
            <a:off x="1135784" y="1854655"/>
            <a:ext cx="4949739" cy="1217744"/>
          </a:xfrm>
          <a:prstGeom prst="flowChartMagneticDisk">
            <a:avLst/>
          </a:prstGeom>
          <a:solidFill>
            <a:srgbClr val="00A8C1"/>
          </a:solidFill>
          <a:ln>
            <a:noFill/>
          </a:ln>
          <a:effectLst>
            <a:outerShdw blurRad="355600" rotWithShape="0" algn="bl" dir="189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7"/>
          <p:cNvSpPr/>
          <p:nvPr/>
        </p:nvSpPr>
        <p:spPr>
          <a:xfrm>
            <a:off x="1135785" y="1844767"/>
            <a:ext cx="4928721" cy="387533"/>
          </a:xfrm>
          <a:prstGeom prst="ellipse">
            <a:avLst/>
          </a:prstGeom>
          <a:solidFill>
            <a:srgbClr val="004C5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77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96894" y="2404659"/>
            <a:ext cx="427519" cy="427519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27"/>
          <p:cNvSpPr/>
          <p:nvPr/>
        </p:nvSpPr>
        <p:spPr>
          <a:xfrm>
            <a:off x="7453141" y="5621763"/>
            <a:ext cx="130283" cy="643695"/>
          </a:xfrm>
          <a:prstGeom prst="rect">
            <a:avLst/>
          </a:prstGeom>
          <a:solidFill>
            <a:srgbClr val="CE62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диаграммы">
  <p:cSld name="2 диаграммы">
    <p:bg>
      <p:bgPr>
        <a:solidFill>
          <a:schemeClr val="lt1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8"/>
          <p:cNvSpPr txBox="1"/>
          <p:nvPr>
            <p:ph idx="1" type="body"/>
          </p:nvPr>
        </p:nvSpPr>
        <p:spPr>
          <a:xfrm>
            <a:off x="4483101" y="5461001"/>
            <a:ext cx="3467100" cy="6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8"/>
          <p:cNvSpPr txBox="1"/>
          <p:nvPr>
            <p:ph idx="2" type="body"/>
          </p:nvPr>
        </p:nvSpPr>
        <p:spPr>
          <a:xfrm>
            <a:off x="8366126" y="5461001"/>
            <a:ext cx="3467100" cy="6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28"/>
          <p:cNvSpPr/>
          <p:nvPr>
            <p:ph idx="3" type="chart"/>
          </p:nvPr>
        </p:nvSpPr>
        <p:spPr>
          <a:xfrm>
            <a:off x="4483101" y="850901"/>
            <a:ext cx="3467100" cy="42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" name="Google Shape;83;p28"/>
          <p:cNvSpPr/>
          <p:nvPr>
            <p:ph idx="4" type="chart"/>
          </p:nvPr>
        </p:nvSpPr>
        <p:spPr>
          <a:xfrm>
            <a:off x="8331201" y="850901"/>
            <a:ext cx="3467100" cy="42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" name="Google Shape;84;p28"/>
          <p:cNvSpPr/>
          <p:nvPr/>
        </p:nvSpPr>
        <p:spPr>
          <a:xfrm flipH="1" rot="10800000">
            <a:off x="1" y="0"/>
            <a:ext cx="4067800" cy="6858000"/>
          </a:xfrm>
          <a:custGeom>
            <a:rect b="b" l="l" r="r" t="t"/>
            <a:pathLst>
              <a:path extrusionOk="0" h="6858000" w="4067800">
                <a:moveTo>
                  <a:pt x="0" y="0"/>
                </a:moveTo>
                <a:lnTo>
                  <a:pt x="3466029" y="0"/>
                </a:lnTo>
                <a:lnTo>
                  <a:pt x="4067800" y="608121"/>
                </a:lnTo>
                <a:lnTo>
                  <a:pt x="40678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8"/>
          <p:cNvSpPr txBox="1"/>
          <p:nvPr>
            <p:ph type="title"/>
          </p:nvPr>
        </p:nvSpPr>
        <p:spPr>
          <a:xfrm>
            <a:off x="587376" y="457201"/>
            <a:ext cx="3041651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8"/>
          <p:cNvSpPr txBox="1"/>
          <p:nvPr>
            <p:ph idx="5" type="body"/>
          </p:nvPr>
        </p:nvSpPr>
        <p:spPr>
          <a:xfrm>
            <a:off x="587377" y="2997200"/>
            <a:ext cx="3041651" cy="32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объекта">
  <p:cSld name="4 объекта">
    <p:bg>
      <p:bgPr>
        <a:solidFill>
          <a:schemeClr val="lt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9"/>
          <p:cNvSpPr/>
          <p:nvPr/>
        </p:nvSpPr>
        <p:spPr>
          <a:xfrm flipH="1" rot="10800000">
            <a:off x="1" y="0"/>
            <a:ext cx="4067800" cy="6858000"/>
          </a:xfrm>
          <a:custGeom>
            <a:rect b="b" l="l" r="r" t="t"/>
            <a:pathLst>
              <a:path extrusionOk="0" h="6858000" w="4067800">
                <a:moveTo>
                  <a:pt x="0" y="0"/>
                </a:moveTo>
                <a:lnTo>
                  <a:pt x="3466029" y="0"/>
                </a:lnTo>
                <a:lnTo>
                  <a:pt x="4067800" y="608121"/>
                </a:lnTo>
                <a:lnTo>
                  <a:pt x="40678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9"/>
          <p:cNvSpPr txBox="1"/>
          <p:nvPr>
            <p:ph idx="1" type="body"/>
          </p:nvPr>
        </p:nvSpPr>
        <p:spPr>
          <a:xfrm>
            <a:off x="4791075" y="388380"/>
            <a:ext cx="3105151" cy="292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29"/>
          <p:cNvSpPr txBox="1"/>
          <p:nvPr>
            <p:ph idx="2" type="body"/>
          </p:nvPr>
        </p:nvSpPr>
        <p:spPr>
          <a:xfrm>
            <a:off x="8108950" y="388380"/>
            <a:ext cx="3105151" cy="292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29"/>
          <p:cNvSpPr txBox="1"/>
          <p:nvPr>
            <p:ph idx="3" type="body"/>
          </p:nvPr>
        </p:nvSpPr>
        <p:spPr>
          <a:xfrm>
            <a:off x="4791075" y="3556515"/>
            <a:ext cx="3105151" cy="292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p29"/>
          <p:cNvSpPr txBox="1"/>
          <p:nvPr>
            <p:ph idx="4" type="body"/>
          </p:nvPr>
        </p:nvSpPr>
        <p:spPr>
          <a:xfrm>
            <a:off x="8108950" y="3556515"/>
            <a:ext cx="3105151" cy="292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29"/>
          <p:cNvSpPr txBox="1"/>
          <p:nvPr>
            <p:ph type="title"/>
          </p:nvPr>
        </p:nvSpPr>
        <p:spPr>
          <a:xfrm>
            <a:off x="587376" y="457201"/>
            <a:ext cx="3041651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9"/>
          <p:cNvSpPr txBox="1"/>
          <p:nvPr>
            <p:ph idx="5" type="body"/>
          </p:nvPr>
        </p:nvSpPr>
        <p:spPr>
          <a:xfrm>
            <a:off x="587377" y="2997200"/>
            <a:ext cx="3041651" cy="32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pic>
        <p:nvPicPr>
          <p:cNvPr id="95" name="Google Shape;95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72026" y="6985002"/>
            <a:ext cx="7172325" cy="1581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 объектов">
  <p:cSld name="9 объектов">
    <p:bg>
      <p:bgPr>
        <a:solidFill>
          <a:schemeClr val="lt1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0"/>
          <p:cNvSpPr/>
          <p:nvPr/>
        </p:nvSpPr>
        <p:spPr>
          <a:xfrm flipH="1" rot="10800000">
            <a:off x="1" y="0"/>
            <a:ext cx="4067800" cy="6858000"/>
          </a:xfrm>
          <a:custGeom>
            <a:rect b="b" l="l" r="r" t="t"/>
            <a:pathLst>
              <a:path extrusionOk="0" h="6858000" w="4067800">
                <a:moveTo>
                  <a:pt x="0" y="0"/>
                </a:moveTo>
                <a:lnTo>
                  <a:pt x="3466029" y="0"/>
                </a:lnTo>
                <a:lnTo>
                  <a:pt x="4067800" y="608121"/>
                </a:lnTo>
                <a:lnTo>
                  <a:pt x="40678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30"/>
          <p:cNvSpPr txBox="1"/>
          <p:nvPr>
            <p:ph idx="1" type="body"/>
          </p:nvPr>
        </p:nvSpPr>
        <p:spPr>
          <a:xfrm>
            <a:off x="4838700" y="571501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30"/>
          <p:cNvSpPr txBox="1"/>
          <p:nvPr>
            <p:ph idx="2" type="body"/>
          </p:nvPr>
        </p:nvSpPr>
        <p:spPr>
          <a:xfrm>
            <a:off x="7061200" y="571501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30"/>
          <p:cNvSpPr txBox="1"/>
          <p:nvPr>
            <p:ph idx="3" type="body"/>
          </p:nvPr>
        </p:nvSpPr>
        <p:spPr>
          <a:xfrm>
            <a:off x="4838700" y="2566989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30"/>
          <p:cNvSpPr txBox="1"/>
          <p:nvPr>
            <p:ph idx="4" type="body"/>
          </p:nvPr>
        </p:nvSpPr>
        <p:spPr>
          <a:xfrm>
            <a:off x="7061200" y="2566989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30"/>
          <p:cNvSpPr txBox="1"/>
          <p:nvPr>
            <p:ph idx="5" type="body"/>
          </p:nvPr>
        </p:nvSpPr>
        <p:spPr>
          <a:xfrm>
            <a:off x="4838700" y="4562477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30"/>
          <p:cNvSpPr txBox="1"/>
          <p:nvPr>
            <p:ph idx="6" type="body"/>
          </p:nvPr>
        </p:nvSpPr>
        <p:spPr>
          <a:xfrm>
            <a:off x="7061200" y="4562477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30"/>
          <p:cNvSpPr txBox="1"/>
          <p:nvPr>
            <p:ph idx="7" type="body"/>
          </p:nvPr>
        </p:nvSpPr>
        <p:spPr>
          <a:xfrm>
            <a:off x="9283700" y="571501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" name="Google Shape;105;p30"/>
          <p:cNvSpPr txBox="1"/>
          <p:nvPr>
            <p:ph idx="8" type="body"/>
          </p:nvPr>
        </p:nvSpPr>
        <p:spPr>
          <a:xfrm>
            <a:off x="9283700" y="2566989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" name="Google Shape;106;p30"/>
          <p:cNvSpPr txBox="1"/>
          <p:nvPr>
            <p:ph idx="9" type="body"/>
          </p:nvPr>
        </p:nvSpPr>
        <p:spPr>
          <a:xfrm>
            <a:off x="9283700" y="4562477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" name="Google Shape;107;p30"/>
          <p:cNvSpPr txBox="1"/>
          <p:nvPr>
            <p:ph type="title"/>
          </p:nvPr>
        </p:nvSpPr>
        <p:spPr>
          <a:xfrm>
            <a:off x="587376" y="457201"/>
            <a:ext cx="3041651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30"/>
          <p:cNvSpPr txBox="1"/>
          <p:nvPr>
            <p:ph idx="13" type="body"/>
          </p:nvPr>
        </p:nvSpPr>
        <p:spPr>
          <a:xfrm>
            <a:off x="587377" y="2997200"/>
            <a:ext cx="3041651" cy="32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pic>
        <p:nvPicPr>
          <p:cNvPr id="109" name="Google Shape;109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72026" y="6985002"/>
            <a:ext cx="7172325" cy="1581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Последний слайд">
  <p:cSld name="4_Последний слайд">
    <p:bg>
      <p:bgPr>
        <a:solidFill>
          <a:schemeClr val="lt1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1"/>
          <p:cNvSpPr/>
          <p:nvPr/>
        </p:nvSpPr>
        <p:spPr>
          <a:xfrm flipH="1" rot="10800000">
            <a:off x="1" y="0"/>
            <a:ext cx="4067800" cy="6858000"/>
          </a:xfrm>
          <a:custGeom>
            <a:rect b="b" l="l" r="r" t="t"/>
            <a:pathLst>
              <a:path extrusionOk="0" h="6858000" w="4067800">
                <a:moveTo>
                  <a:pt x="0" y="0"/>
                </a:moveTo>
                <a:lnTo>
                  <a:pt x="3466029" y="0"/>
                </a:lnTo>
                <a:lnTo>
                  <a:pt x="4067800" y="608121"/>
                </a:lnTo>
                <a:lnTo>
                  <a:pt x="40678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31"/>
          <p:cNvSpPr txBox="1"/>
          <p:nvPr>
            <p:ph type="title"/>
          </p:nvPr>
        </p:nvSpPr>
        <p:spPr>
          <a:xfrm>
            <a:off x="587376" y="457201"/>
            <a:ext cx="3041651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31"/>
          <p:cNvSpPr txBox="1"/>
          <p:nvPr>
            <p:ph idx="1" type="body"/>
          </p:nvPr>
        </p:nvSpPr>
        <p:spPr>
          <a:xfrm>
            <a:off x="587377" y="2997200"/>
            <a:ext cx="3041651" cy="32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139">
          <p15:clr>
            <a:srgbClr val="FBAE40"/>
          </p15:clr>
        </p15:guide>
        <p15:guide id="2" orient="horz" pos="177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аздел">
  <p:cSld name="Раздел">
    <p:bg>
      <p:bgPr>
        <a:solidFill>
          <a:srgbClr val="111111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2"/>
          <p:cNvSpPr/>
          <p:nvPr/>
        </p:nvSpPr>
        <p:spPr>
          <a:xfrm flipH="1" rot="10800000">
            <a:off x="-26025" y="2"/>
            <a:ext cx="8030200" cy="6901543"/>
          </a:xfrm>
          <a:custGeom>
            <a:rect b="b" l="l" r="r" t="t"/>
            <a:pathLst>
              <a:path extrusionOk="0" h="6901543" w="8030200">
                <a:moveTo>
                  <a:pt x="0" y="24493"/>
                </a:moveTo>
                <a:lnTo>
                  <a:pt x="7399401" y="0"/>
                </a:lnTo>
                <a:lnTo>
                  <a:pt x="8030200" y="651664"/>
                </a:lnTo>
                <a:lnTo>
                  <a:pt x="8030200" y="6901543"/>
                </a:lnTo>
                <a:lnTo>
                  <a:pt x="19050" y="6901543"/>
                </a:lnTo>
                <a:lnTo>
                  <a:pt x="0" y="244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32"/>
          <p:cNvSpPr txBox="1"/>
          <p:nvPr>
            <p:ph idx="1" type="subTitle"/>
          </p:nvPr>
        </p:nvSpPr>
        <p:spPr>
          <a:xfrm>
            <a:off x="499453" y="3765267"/>
            <a:ext cx="7628547" cy="165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17" name="Google Shape;117;p32"/>
          <p:cNvSpPr txBox="1"/>
          <p:nvPr>
            <p:ph type="ctrTitle"/>
          </p:nvPr>
        </p:nvSpPr>
        <p:spPr>
          <a:xfrm>
            <a:off x="499453" y="2682877"/>
            <a:ext cx="7628547" cy="87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b="0" sz="4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Диаграмма">
  <p:cSld name="2_Диаграмма">
    <p:bg>
      <p:bgPr>
        <a:solidFill>
          <a:srgbClr val="111111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3"/>
          <p:cNvSpPr/>
          <p:nvPr/>
        </p:nvSpPr>
        <p:spPr>
          <a:xfrm flipH="1" rot="10800000">
            <a:off x="1" y="0"/>
            <a:ext cx="4067800" cy="6858000"/>
          </a:xfrm>
          <a:custGeom>
            <a:rect b="b" l="l" r="r" t="t"/>
            <a:pathLst>
              <a:path extrusionOk="0" h="6858000" w="4067800">
                <a:moveTo>
                  <a:pt x="0" y="0"/>
                </a:moveTo>
                <a:lnTo>
                  <a:pt x="3466029" y="0"/>
                </a:lnTo>
                <a:lnTo>
                  <a:pt x="4067800" y="608121"/>
                </a:lnTo>
                <a:lnTo>
                  <a:pt x="40678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33"/>
          <p:cNvSpPr txBox="1"/>
          <p:nvPr>
            <p:ph type="title"/>
          </p:nvPr>
        </p:nvSpPr>
        <p:spPr>
          <a:xfrm>
            <a:off x="587376" y="457201"/>
            <a:ext cx="3041651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33"/>
          <p:cNvSpPr txBox="1"/>
          <p:nvPr>
            <p:ph idx="1" type="body"/>
          </p:nvPr>
        </p:nvSpPr>
        <p:spPr>
          <a:xfrm>
            <a:off x="587377" y="2997200"/>
            <a:ext cx="3041651" cy="32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pic>
        <p:nvPicPr>
          <p:cNvPr id="122" name="Google Shape;122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72026" y="6985002"/>
            <a:ext cx="7172325" cy="1581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Диаграмма">
  <p:cSld name="1_Диаграмма">
    <p:bg>
      <p:bgPr>
        <a:solidFill>
          <a:srgbClr val="111111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4"/>
          <p:cNvSpPr/>
          <p:nvPr/>
        </p:nvSpPr>
        <p:spPr>
          <a:xfrm flipH="1" rot="10800000">
            <a:off x="1" y="0"/>
            <a:ext cx="4067800" cy="6858000"/>
          </a:xfrm>
          <a:custGeom>
            <a:rect b="b" l="l" r="r" t="t"/>
            <a:pathLst>
              <a:path extrusionOk="0" h="6858000" w="4067800">
                <a:moveTo>
                  <a:pt x="0" y="0"/>
                </a:moveTo>
                <a:lnTo>
                  <a:pt x="3466029" y="0"/>
                </a:lnTo>
                <a:lnTo>
                  <a:pt x="4067800" y="608121"/>
                </a:lnTo>
                <a:lnTo>
                  <a:pt x="40678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4"/>
          <p:cNvSpPr txBox="1"/>
          <p:nvPr>
            <p:ph type="title"/>
          </p:nvPr>
        </p:nvSpPr>
        <p:spPr>
          <a:xfrm>
            <a:off x="587376" y="457201"/>
            <a:ext cx="3041651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34"/>
          <p:cNvSpPr txBox="1"/>
          <p:nvPr>
            <p:ph idx="1" type="body"/>
          </p:nvPr>
        </p:nvSpPr>
        <p:spPr>
          <a:xfrm>
            <a:off x="587377" y="2997200"/>
            <a:ext cx="3041651" cy="32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27" name="Google Shape;127;p34"/>
          <p:cNvSpPr/>
          <p:nvPr>
            <p:ph idx="2" type="chart"/>
          </p:nvPr>
        </p:nvSpPr>
        <p:spPr>
          <a:xfrm>
            <a:off x="4772027" y="457201"/>
            <a:ext cx="6773863" cy="47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8" name="Google Shape;128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72026" y="6985002"/>
            <a:ext cx="7172325" cy="158115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34"/>
          <p:cNvSpPr txBox="1"/>
          <p:nvPr>
            <p:ph idx="3" type="body"/>
          </p:nvPr>
        </p:nvSpPr>
        <p:spPr>
          <a:xfrm>
            <a:off x="4772026" y="5549901"/>
            <a:ext cx="6773863" cy="6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600"/>
              <a:buChar char="•"/>
              <a:defRPr sz="1600">
                <a:solidFill>
                  <a:schemeClr val="lt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>
  <p:cSld name="3_Title Slide">
    <p:bg>
      <p:bgPr>
        <a:solidFill>
          <a:srgbClr val="111111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5"/>
          <p:cNvSpPr txBox="1"/>
          <p:nvPr>
            <p:ph idx="1" type="subTitle"/>
          </p:nvPr>
        </p:nvSpPr>
        <p:spPr>
          <a:xfrm>
            <a:off x="499453" y="3765267"/>
            <a:ext cx="7628547" cy="165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32" name="Google Shape;132;p35"/>
          <p:cNvSpPr txBox="1"/>
          <p:nvPr>
            <p:ph type="ctrTitle"/>
          </p:nvPr>
        </p:nvSpPr>
        <p:spPr>
          <a:xfrm>
            <a:off x="499453" y="2682877"/>
            <a:ext cx="7628547" cy="87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33" name="Google Shape;133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Title Slide">
  <p:cSld name="9_Title Slide">
    <p:bg>
      <p:bgPr>
        <a:solidFill>
          <a:srgbClr val="111111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6"/>
          <p:cNvSpPr txBox="1"/>
          <p:nvPr>
            <p:ph idx="1" type="subTitle"/>
          </p:nvPr>
        </p:nvSpPr>
        <p:spPr>
          <a:xfrm>
            <a:off x="499453" y="3765267"/>
            <a:ext cx="7628547" cy="165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36" name="Google Shape;136;p36"/>
          <p:cNvSpPr txBox="1"/>
          <p:nvPr>
            <p:ph type="ctrTitle"/>
          </p:nvPr>
        </p:nvSpPr>
        <p:spPr>
          <a:xfrm>
            <a:off x="499453" y="2682877"/>
            <a:ext cx="7628547" cy="87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37" name="Google Shape;137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69790" y="3027892"/>
            <a:ext cx="3025788" cy="737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x">
  <p:cSld name="TITLE_AND_BODY">
    <p:bg>
      <p:bgPr>
        <a:solidFill>
          <a:srgbClr val="FFFFFF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9"/>
          <p:cNvSpPr txBox="1"/>
          <p:nvPr>
            <p:ph type="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sz="6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9"/>
          <p:cNvSpPr txBox="1"/>
          <p:nvPr>
            <p:ph idx="1" type="body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Arial"/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6" name="Google Shape;16;p19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Title Slide">
  <p:cSld name="8_Title Slide">
    <p:bg>
      <p:bgPr>
        <a:solidFill>
          <a:schemeClr val="lt1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"/>
            <a:ext cx="12267447" cy="690043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7"/>
          <p:cNvSpPr txBox="1"/>
          <p:nvPr>
            <p:ph idx="1" type="subTitle"/>
          </p:nvPr>
        </p:nvSpPr>
        <p:spPr>
          <a:xfrm>
            <a:off x="499453" y="3765267"/>
            <a:ext cx="7628547" cy="165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2" name="Google Shape;142;p37"/>
          <p:cNvSpPr txBox="1"/>
          <p:nvPr>
            <p:ph type="ctrTitle"/>
          </p:nvPr>
        </p:nvSpPr>
        <p:spPr>
          <a:xfrm>
            <a:off x="499453" y="2682877"/>
            <a:ext cx="7628547" cy="87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43" name="Google Shape;143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69790" y="3027892"/>
            <a:ext cx="3025788" cy="737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Slide">
  <p:cSld name="4_Title Slide">
    <p:bg>
      <p:bgPr>
        <a:solidFill>
          <a:schemeClr val="lt1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"/>
            <a:ext cx="12267447" cy="690043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8"/>
          <p:cNvSpPr txBox="1"/>
          <p:nvPr>
            <p:ph idx="1" type="subTitle"/>
          </p:nvPr>
        </p:nvSpPr>
        <p:spPr>
          <a:xfrm>
            <a:off x="499453" y="3765267"/>
            <a:ext cx="7628547" cy="165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7" name="Google Shape;147;p38"/>
          <p:cNvSpPr txBox="1"/>
          <p:nvPr>
            <p:ph type="ctrTitle"/>
          </p:nvPr>
        </p:nvSpPr>
        <p:spPr>
          <a:xfrm>
            <a:off x="499453" y="2682877"/>
            <a:ext cx="7628547" cy="87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bg>
      <p:bgPr>
        <a:solidFill>
          <a:schemeClr val="lt1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9"/>
          <p:cNvSpPr txBox="1"/>
          <p:nvPr>
            <p:ph type="title"/>
          </p:nvPr>
        </p:nvSpPr>
        <p:spPr>
          <a:xfrm>
            <a:off x="587376" y="457201"/>
            <a:ext cx="3041651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39"/>
          <p:cNvSpPr txBox="1"/>
          <p:nvPr>
            <p:ph idx="1" type="body"/>
          </p:nvPr>
        </p:nvSpPr>
        <p:spPr>
          <a:xfrm>
            <a:off x="587377" y="2997200"/>
            <a:ext cx="3041651" cy="32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52" name="Google Shape;152;p39"/>
          <p:cNvSpPr/>
          <p:nvPr>
            <p:ph idx="2" type="chart"/>
          </p:nvPr>
        </p:nvSpPr>
        <p:spPr>
          <a:xfrm>
            <a:off x="4772027" y="457201"/>
            <a:ext cx="6773863" cy="47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9"/>
          <p:cNvSpPr txBox="1"/>
          <p:nvPr>
            <p:ph idx="3" type="body"/>
          </p:nvPr>
        </p:nvSpPr>
        <p:spPr>
          <a:xfrm>
            <a:off x="4772026" y="5549901"/>
            <a:ext cx="6773863" cy="6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Title Slide">
  <p:cSld name="10_Title Slide">
    <p:bg>
      <p:bgPr>
        <a:solidFill>
          <a:schemeClr val="lt1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40"/>
          <p:cNvSpPr txBox="1"/>
          <p:nvPr>
            <p:ph type="title"/>
          </p:nvPr>
        </p:nvSpPr>
        <p:spPr>
          <a:xfrm>
            <a:off x="587376" y="457201"/>
            <a:ext cx="3041651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40"/>
          <p:cNvSpPr/>
          <p:nvPr/>
        </p:nvSpPr>
        <p:spPr>
          <a:xfrm>
            <a:off x="3932" y="4995728"/>
            <a:ext cx="3588163" cy="1006408"/>
          </a:xfrm>
          <a:prstGeom prst="rect">
            <a:avLst/>
          </a:prstGeom>
          <a:solidFill>
            <a:srgbClr val="CE62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40"/>
          <p:cNvSpPr/>
          <p:nvPr/>
        </p:nvSpPr>
        <p:spPr>
          <a:xfrm>
            <a:off x="-1271" y="3922703"/>
            <a:ext cx="3567299" cy="1094645"/>
          </a:xfrm>
          <a:prstGeom prst="rect">
            <a:avLst/>
          </a:prstGeom>
          <a:solidFill>
            <a:srgbClr val="EDA8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40"/>
          <p:cNvSpPr/>
          <p:nvPr/>
        </p:nvSpPr>
        <p:spPr>
          <a:xfrm>
            <a:off x="1" y="2874616"/>
            <a:ext cx="3566027" cy="1076461"/>
          </a:xfrm>
          <a:prstGeom prst="rect">
            <a:avLst/>
          </a:prstGeom>
          <a:solidFill>
            <a:srgbClr val="3CBF9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40"/>
          <p:cNvSpPr/>
          <p:nvPr/>
        </p:nvSpPr>
        <p:spPr>
          <a:xfrm>
            <a:off x="-12948" y="1844768"/>
            <a:ext cx="4076387" cy="1033177"/>
          </a:xfrm>
          <a:prstGeom prst="rect">
            <a:avLst/>
          </a:prstGeom>
          <a:solidFill>
            <a:srgbClr val="00A8C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40"/>
          <p:cNvSpPr/>
          <p:nvPr/>
        </p:nvSpPr>
        <p:spPr>
          <a:xfrm>
            <a:off x="2100951" y="5084123"/>
            <a:ext cx="2905708" cy="1075280"/>
          </a:xfrm>
          <a:prstGeom prst="flowChartMagneticDisk">
            <a:avLst/>
          </a:prstGeom>
          <a:solidFill>
            <a:srgbClr val="CE6254"/>
          </a:solidFill>
          <a:ln>
            <a:noFill/>
          </a:ln>
          <a:effectLst>
            <a:outerShdw blurRad="3556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0"/>
          <p:cNvSpPr/>
          <p:nvPr/>
        </p:nvSpPr>
        <p:spPr>
          <a:xfrm>
            <a:off x="2095133" y="5084123"/>
            <a:ext cx="2905708" cy="336020"/>
          </a:xfrm>
          <a:prstGeom prst="ellipse">
            <a:avLst/>
          </a:prstGeom>
          <a:solidFill>
            <a:srgbClr val="A33D2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40"/>
          <p:cNvSpPr/>
          <p:nvPr/>
        </p:nvSpPr>
        <p:spPr>
          <a:xfrm>
            <a:off x="1745292" y="4059110"/>
            <a:ext cx="3608123" cy="1122981"/>
          </a:xfrm>
          <a:prstGeom prst="flowChartMagneticDisk">
            <a:avLst/>
          </a:prstGeom>
          <a:solidFill>
            <a:srgbClr val="EDA83F"/>
          </a:solidFill>
          <a:ln>
            <a:noFill/>
          </a:ln>
          <a:effectLst>
            <a:outerShdw blurRad="406400" rotWithShape="0" algn="l" dist="38100">
              <a:srgbClr val="000000">
                <a:alpha val="6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40"/>
          <p:cNvSpPr/>
          <p:nvPr/>
        </p:nvSpPr>
        <p:spPr>
          <a:xfrm>
            <a:off x="1745292" y="4059110"/>
            <a:ext cx="3608123" cy="354981"/>
          </a:xfrm>
          <a:prstGeom prst="ellipse">
            <a:avLst/>
          </a:prstGeom>
          <a:solidFill>
            <a:srgbClr val="AC6D1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40"/>
          <p:cNvSpPr txBox="1"/>
          <p:nvPr/>
        </p:nvSpPr>
        <p:spPr>
          <a:xfrm>
            <a:off x="-18245" y="1868007"/>
            <a:ext cx="3387724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ПОТЕНЦИАЛЬНЫЙ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СПРОС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40"/>
          <p:cNvSpPr txBox="1"/>
          <p:nvPr/>
        </p:nvSpPr>
        <p:spPr>
          <a:xfrm>
            <a:off x="-1270" y="2960815"/>
            <a:ext cx="3387724" cy="11369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СУЩЕСТВУЮЩИЙ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СПРОС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40"/>
          <p:cNvSpPr txBox="1"/>
          <p:nvPr/>
        </p:nvSpPr>
        <p:spPr>
          <a:xfrm>
            <a:off x="13075" y="4013137"/>
            <a:ext cx="3387724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ТЁПЛЫЙ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СПРОС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40"/>
          <p:cNvSpPr txBox="1"/>
          <p:nvPr/>
        </p:nvSpPr>
        <p:spPr>
          <a:xfrm>
            <a:off x="38397" y="5079406"/>
            <a:ext cx="3387724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ГОРЯЧИЙ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СПРОС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40"/>
          <p:cNvSpPr/>
          <p:nvPr/>
        </p:nvSpPr>
        <p:spPr>
          <a:xfrm>
            <a:off x="5452286" y="89234"/>
            <a:ext cx="4104204" cy="1773109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40"/>
          <p:cNvSpPr/>
          <p:nvPr/>
        </p:nvSpPr>
        <p:spPr>
          <a:xfrm>
            <a:off x="7323904" y="1669063"/>
            <a:ext cx="4185704" cy="1698803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40"/>
          <p:cNvSpPr/>
          <p:nvPr/>
        </p:nvSpPr>
        <p:spPr>
          <a:xfrm>
            <a:off x="5452283" y="93608"/>
            <a:ext cx="158076" cy="687243"/>
          </a:xfrm>
          <a:prstGeom prst="rect">
            <a:avLst/>
          </a:prstGeom>
          <a:solidFill>
            <a:srgbClr val="00A8C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40"/>
          <p:cNvSpPr/>
          <p:nvPr/>
        </p:nvSpPr>
        <p:spPr>
          <a:xfrm>
            <a:off x="7321017" y="1657407"/>
            <a:ext cx="173689" cy="714909"/>
          </a:xfrm>
          <a:prstGeom prst="rect">
            <a:avLst/>
          </a:prstGeom>
          <a:solidFill>
            <a:srgbClr val="3CBF9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18642" y="4539319"/>
            <a:ext cx="461423" cy="461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4337" y="5572433"/>
            <a:ext cx="407299" cy="40729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40"/>
          <p:cNvSpPr/>
          <p:nvPr/>
        </p:nvSpPr>
        <p:spPr>
          <a:xfrm>
            <a:off x="7450434" y="4908488"/>
            <a:ext cx="4059175" cy="1790537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40"/>
          <p:cNvSpPr/>
          <p:nvPr/>
        </p:nvSpPr>
        <p:spPr>
          <a:xfrm>
            <a:off x="5953077" y="3251151"/>
            <a:ext cx="4137147" cy="1913411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40"/>
          <p:cNvSpPr/>
          <p:nvPr/>
        </p:nvSpPr>
        <p:spPr>
          <a:xfrm>
            <a:off x="5952119" y="3248882"/>
            <a:ext cx="124832" cy="643695"/>
          </a:xfrm>
          <a:prstGeom prst="rect">
            <a:avLst/>
          </a:prstGeom>
          <a:solidFill>
            <a:srgbClr val="EDA8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40"/>
          <p:cNvSpPr/>
          <p:nvPr/>
        </p:nvSpPr>
        <p:spPr>
          <a:xfrm>
            <a:off x="1474032" y="2961326"/>
            <a:ext cx="4207787" cy="1173751"/>
          </a:xfrm>
          <a:prstGeom prst="flowChartMagneticDisk">
            <a:avLst/>
          </a:prstGeom>
          <a:solidFill>
            <a:srgbClr val="3CBF98"/>
          </a:solidFill>
          <a:ln>
            <a:noFill/>
          </a:ln>
          <a:effectLst>
            <a:outerShdw blurRad="3683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40"/>
          <p:cNvSpPr/>
          <p:nvPr/>
        </p:nvSpPr>
        <p:spPr>
          <a:xfrm>
            <a:off x="1480957" y="2961326"/>
            <a:ext cx="4207787" cy="345556"/>
          </a:xfrm>
          <a:prstGeom prst="ellipse">
            <a:avLst/>
          </a:prstGeom>
          <a:solidFill>
            <a:srgbClr val="2A866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61689" y="3472632"/>
            <a:ext cx="432472" cy="432472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40"/>
          <p:cNvSpPr/>
          <p:nvPr/>
        </p:nvSpPr>
        <p:spPr>
          <a:xfrm>
            <a:off x="1135784" y="1854655"/>
            <a:ext cx="4949739" cy="1217744"/>
          </a:xfrm>
          <a:prstGeom prst="flowChartMagneticDisk">
            <a:avLst/>
          </a:prstGeom>
          <a:solidFill>
            <a:srgbClr val="00A8C1"/>
          </a:solidFill>
          <a:ln>
            <a:noFill/>
          </a:ln>
          <a:effectLst>
            <a:outerShdw blurRad="355600" rotWithShape="0" algn="bl" dir="189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40"/>
          <p:cNvSpPr/>
          <p:nvPr/>
        </p:nvSpPr>
        <p:spPr>
          <a:xfrm>
            <a:off x="1135785" y="1844767"/>
            <a:ext cx="4928721" cy="387533"/>
          </a:xfrm>
          <a:prstGeom prst="ellipse">
            <a:avLst/>
          </a:prstGeom>
          <a:solidFill>
            <a:srgbClr val="004C5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96894" y="2404659"/>
            <a:ext cx="427519" cy="427519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40"/>
          <p:cNvSpPr/>
          <p:nvPr/>
        </p:nvSpPr>
        <p:spPr>
          <a:xfrm>
            <a:off x="7453141" y="5621763"/>
            <a:ext cx="130283" cy="643695"/>
          </a:xfrm>
          <a:prstGeom prst="rect">
            <a:avLst/>
          </a:prstGeom>
          <a:solidFill>
            <a:srgbClr val="CE62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Slide">
  <p:cSld name="5_Title Slide">
    <p:bg>
      <p:bgPr>
        <a:solidFill>
          <a:schemeClr val="lt1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41"/>
          <p:cNvSpPr txBox="1"/>
          <p:nvPr>
            <p:ph type="title"/>
          </p:nvPr>
        </p:nvSpPr>
        <p:spPr>
          <a:xfrm>
            <a:off x="587376" y="457201"/>
            <a:ext cx="3041651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41"/>
          <p:cNvSpPr txBox="1"/>
          <p:nvPr>
            <p:ph idx="1" type="body"/>
          </p:nvPr>
        </p:nvSpPr>
        <p:spPr>
          <a:xfrm>
            <a:off x="587377" y="2997200"/>
            <a:ext cx="3041651" cy="32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89" name="Google Shape;189;p41"/>
          <p:cNvSpPr txBox="1"/>
          <p:nvPr>
            <p:ph idx="2" type="body"/>
          </p:nvPr>
        </p:nvSpPr>
        <p:spPr>
          <a:xfrm>
            <a:off x="4483101" y="5461001"/>
            <a:ext cx="3467100" cy="6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0" name="Google Shape;190;p41"/>
          <p:cNvSpPr txBox="1"/>
          <p:nvPr>
            <p:ph idx="3" type="body"/>
          </p:nvPr>
        </p:nvSpPr>
        <p:spPr>
          <a:xfrm>
            <a:off x="8366126" y="5461001"/>
            <a:ext cx="3467100" cy="6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1" name="Google Shape;191;p41"/>
          <p:cNvSpPr/>
          <p:nvPr>
            <p:ph idx="4" type="chart"/>
          </p:nvPr>
        </p:nvSpPr>
        <p:spPr>
          <a:xfrm>
            <a:off x="4483101" y="850901"/>
            <a:ext cx="3467100" cy="42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2" name="Google Shape;192;p41"/>
          <p:cNvSpPr/>
          <p:nvPr>
            <p:ph idx="5" type="chart"/>
          </p:nvPr>
        </p:nvSpPr>
        <p:spPr>
          <a:xfrm>
            <a:off x="8331201" y="850901"/>
            <a:ext cx="3467100" cy="42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itle Slide">
  <p:cSld name="6_Title Slide">
    <p:bg>
      <p:bgPr>
        <a:solidFill>
          <a:schemeClr val="lt1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42"/>
          <p:cNvSpPr txBox="1"/>
          <p:nvPr>
            <p:ph type="title"/>
          </p:nvPr>
        </p:nvSpPr>
        <p:spPr>
          <a:xfrm>
            <a:off x="587376" y="457201"/>
            <a:ext cx="3041651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42"/>
          <p:cNvSpPr txBox="1"/>
          <p:nvPr>
            <p:ph idx="1" type="body"/>
          </p:nvPr>
        </p:nvSpPr>
        <p:spPr>
          <a:xfrm>
            <a:off x="587377" y="2997200"/>
            <a:ext cx="3041651" cy="32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97" name="Google Shape;197;p42"/>
          <p:cNvSpPr txBox="1"/>
          <p:nvPr>
            <p:ph idx="2" type="body"/>
          </p:nvPr>
        </p:nvSpPr>
        <p:spPr>
          <a:xfrm>
            <a:off x="4791075" y="388380"/>
            <a:ext cx="3105151" cy="292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8" name="Google Shape;198;p42"/>
          <p:cNvSpPr txBox="1"/>
          <p:nvPr>
            <p:ph idx="3" type="body"/>
          </p:nvPr>
        </p:nvSpPr>
        <p:spPr>
          <a:xfrm>
            <a:off x="8108950" y="388380"/>
            <a:ext cx="3105151" cy="292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9" name="Google Shape;199;p42"/>
          <p:cNvSpPr txBox="1"/>
          <p:nvPr>
            <p:ph idx="4" type="body"/>
          </p:nvPr>
        </p:nvSpPr>
        <p:spPr>
          <a:xfrm>
            <a:off x="4791075" y="3556515"/>
            <a:ext cx="3105151" cy="292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0" name="Google Shape;200;p42"/>
          <p:cNvSpPr txBox="1"/>
          <p:nvPr>
            <p:ph idx="5" type="body"/>
          </p:nvPr>
        </p:nvSpPr>
        <p:spPr>
          <a:xfrm>
            <a:off x="8108950" y="3556515"/>
            <a:ext cx="3105151" cy="292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Slide">
  <p:cSld name="7_Title Slide">
    <p:bg>
      <p:bgPr>
        <a:solidFill>
          <a:schemeClr val="lt1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43"/>
          <p:cNvSpPr txBox="1"/>
          <p:nvPr>
            <p:ph type="title"/>
          </p:nvPr>
        </p:nvSpPr>
        <p:spPr>
          <a:xfrm>
            <a:off x="587376" y="457201"/>
            <a:ext cx="3041651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43"/>
          <p:cNvSpPr txBox="1"/>
          <p:nvPr>
            <p:ph idx="1" type="body"/>
          </p:nvPr>
        </p:nvSpPr>
        <p:spPr>
          <a:xfrm>
            <a:off x="587377" y="2997200"/>
            <a:ext cx="3041651" cy="32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05" name="Google Shape;205;p43"/>
          <p:cNvSpPr txBox="1"/>
          <p:nvPr>
            <p:ph idx="2" type="body"/>
          </p:nvPr>
        </p:nvSpPr>
        <p:spPr>
          <a:xfrm>
            <a:off x="4838700" y="571501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6" name="Google Shape;206;p43"/>
          <p:cNvSpPr txBox="1"/>
          <p:nvPr>
            <p:ph idx="3" type="body"/>
          </p:nvPr>
        </p:nvSpPr>
        <p:spPr>
          <a:xfrm>
            <a:off x="7061200" y="571501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7" name="Google Shape;207;p43"/>
          <p:cNvSpPr txBox="1"/>
          <p:nvPr>
            <p:ph idx="4" type="body"/>
          </p:nvPr>
        </p:nvSpPr>
        <p:spPr>
          <a:xfrm>
            <a:off x="4838700" y="2566989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8" name="Google Shape;208;p43"/>
          <p:cNvSpPr txBox="1"/>
          <p:nvPr>
            <p:ph idx="5" type="body"/>
          </p:nvPr>
        </p:nvSpPr>
        <p:spPr>
          <a:xfrm>
            <a:off x="7061200" y="2566989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9" name="Google Shape;209;p43"/>
          <p:cNvSpPr txBox="1"/>
          <p:nvPr>
            <p:ph idx="6" type="body"/>
          </p:nvPr>
        </p:nvSpPr>
        <p:spPr>
          <a:xfrm>
            <a:off x="4838700" y="4562477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0" name="Google Shape;210;p43"/>
          <p:cNvSpPr txBox="1"/>
          <p:nvPr>
            <p:ph idx="7" type="body"/>
          </p:nvPr>
        </p:nvSpPr>
        <p:spPr>
          <a:xfrm>
            <a:off x="7061200" y="4562477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1" name="Google Shape;211;p43"/>
          <p:cNvSpPr txBox="1"/>
          <p:nvPr>
            <p:ph idx="8" type="body"/>
          </p:nvPr>
        </p:nvSpPr>
        <p:spPr>
          <a:xfrm>
            <a:off x="9283700" y="571501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2" name="Google Shape;212;p43"/>
          <p:cNvSpPr txBox="1"/>
          <p:nvPr>
            <p:ph idx="9" type="body"/>
          </p:nvPr>
        </p:nvSpPr>
        <p:spPr>
          <a:xfrm>
            <a:off x="9283700" y="2566989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3" name="Google Shape;213;p43"/>
          <p:cNvSpPr txBox="1"/>
          <p:nvPr>
            <p:ph idx="13" type="body"/>
          </p:nvPr>
        </p:nvSpPr>
        <p:spPr>
          <a:xfrm>
            <a:off x="9283700" y="4562477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Последний слайд">
  <p:cSld name="6_Последний слайд">
    <p:bg>
      <p:bgPr>
        <a:solidFill>
          <a:schemeClr val="lt1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139">
          <p15:clr>
            <a:srgbClr val="FBAE40"/>
          </p15:clr>
        </p15:guide>
        <p15:guide id="2" orient="horz" pos="1775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Последний слайд">
  <p:cSld name="7_Последний слайд">
    <p:bg>
      <p:bgPr>
        <a:solidFill>
          <a:srgbClr val="121110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6240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45"/>
          <p:cNvSpPr/>
          <p:nvPr/>
        </p:nvSpPr>
        <p:spPr>
          <a:xfrm>
            <a:off x="1" y="0"/>
            <a:ext cx="407987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45"/>
          <p:cNvSpPr txBox="1"/>
          <p:nvPr>
            <p:ph idx="1" type="subTitle"/>
          </p:nvPr>
        </p:nvSpPr>
        <p:spPr>
          <a:xfrm>
            <a:off x="499453" y="3765267"/>
            <a:ext cx="7628547" cy="165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0" name="Google Shape;220;p45"/>
          <p:cNvSpPr txBox="1"/>
          <p:nvPr>
            <p:ph type="ctrTitle"/>
          </p:nvPr>
        </p:nvSpPr>
        <p:spPr>
          <a:xfrm>
            <a:off x="499453" y="2682877"/>
            <a:ext cx="7628547" cy="87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139">
          <p15:clr>
            <a:srgbClr val="FBAE40"/>
          </p15:clr>
        </p15:guide>
        <p15:guide id="2" orient="horz" pos="1775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Последний слайд">
  <p:cSld name="8_Последний слайд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>
            <a:noFill/>
          </a:ln>
        </p:spPr>
      </p:pic>
      <p:sp>
        <p:nvSpPr>
          <p:cNvPr id="223" name="Google Shape;223;p46"/>
          <p:cNvSpPr txBox="1"/>
          <p:nvPr>
            <p:ph type="title"/>
          </p:nvPr>
        </p:nvSpPr>
        <p:spPr>
          <a:xfrm>
            <a:off x="587376" y="457201"/>
            <a:ext cx="3041651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46"/>
          <p:cNvSpPr txBox="1"/>
          <p:nvPr>
            <p:ph idx="1" type="body"/>
          </p:nvPr>
        </p:nvSpPr>
        <p:spPr>
          <a:xfrm>
            <a:off x="587377" y="2997200"/>
            <a:ext cx="3041651" cy="32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139">
          <p15:clr>
            <a:srgbClr val="FBAE40"/>
          </p15:clr>
        </p15:guide>
        <p15:guide id="2" orient="horz" pos="177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Последний слайд">
  <p:cSld name="2_Последний слайд">
    <p:bg>
      <p:bgPr>
        <a:solidFill>
          <a:schemeClr val="lt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139">
          <p15:clr>
            <a:srgbClr val="FBAE40"/>
          </p15:clr>
        </p15:guide>
        <p15:guide id="2" orient="horz" pos="1775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Оглавление">
  <p:cSld name="1_Оглавление">
    <p:bg>
      <p:bgPr>
        <a:solidFill>
          <a:schemeClr val="lt1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7"/>
          <p:cNvSpPr/>
          <p:nvPr/>
        </p:nvSpPr>
        <p:spPr>
          <a:xfrm>
            <a:off x="-215930" y="0"/>
            <a:ext cx="8406037" cy="6875584"/>
          </a:xfrm>
          <a:custGeom>
            <a:rect b="b" l="l" r="r" t="t"/>
            <a:pathLst>
              <a:path extrusionOk="0" h="6875584" w="8406037">
                <a:moveTo>
                  <a:pt x="0" y="8792"/>
                </a:moveTo>
                <a:lnTo>
                  <a:pt x="7649876" y="0"/>
                </a:lnTo>
                <a:lnTo>
                  <a:pt x="8230192" y="615483"/>
                </a:lnTo>
                <a:cubicBezTo>
                  <a:pt x="8229562" y="1676415"/>
                  <a:pt x="8228931" y="2737346"/>
                  <a:pt x="8228301" y="3798278"/>
                </a:cubicBezTo>
                <a:lnTo>
                  <a:pt x="7604046" y="4440116"/>
                </a:lnTo>
                <a:lnTo>
                  <a:pt x="8406037" y="6875584"/>
                </a:lnTo>
                <a:lnTo>
                  <a:pt x="0" y="6866792"/>
                </a:lnTo>
                <a:lnTo>
                  <a:pt x="0" y="8792"/>
                </a:lnTo>
                <a:close/>
              </a:path>
            </a:pathLst>
          </a:custGeom>
          <a:solidFill>
            <a:srgbClr val="12111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47"/>
          <p:cNvSpPr txBox="1"/>
          <p:nvPr>
            <p:ph idx="1" type="subTitle"/>
          </p:nvPr>
        </p:nvSpPr>
        <p:spPr>
          <a:xfrm>
            <a:off x="499455" y="3765267"/>
            <a:ext cx="6324133" cy="165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8" name="Google Shape;228;p47"/>
          <p:cNvSpPr txBox="1"/>
          <p:nvPr>
            <p:ph type="ctrTitle"/>
          </p:nvPr>
        </p:nvSpPr>
        <p:spPr>
          <a:xfrm>
            <a:off x="499455" y="2682877"/>
            <a:ext cx="6943565" cy="87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Оглавление">
  <p:cSld name="2_Оглавление">
    <p:bg>
      <p:bgPr>
        <a:solidFill>
          <a:schemeClr val="lt1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8"/>
          <p:cNvSpPr/>
          <p:nvPr/>
        </p:nvSpPr>
        <p:spPr>
          <a:xfrm>
            <a:off x="-215930" y="0"/>
            <a:ext cx="8406037" cy="6875584"/>
          </a:xfrm>
          <a:custGeom>
            <a:rect b="b" l="l" r="r" t="t"/>
            <a:pathLst>
              <a:path extrusionOk="0" h="6875584" w="8406037">
                <a:moveTo>
                  <a:pt x="0" y="8792"/>
                </a:moveTo>
                <a:lnTo>
                  <a:pt x="7649876" y="0"/>
                </a:lnTo>
                <a:lnTo>
                  <a:pt x="8230192" y="615483"/>
                </a:lnTo>
                <a:cubicBezTo>
                  <a:pt x="8229562" y="1676415"/>
                  <a:pt x="8228931" y="2737346"/>
                  <a:pt x="8228301" y="3798278"/>
                </a:cubicBezTo>
                <a:lnTo>
                  <a:pt x="7604046" y="4440116"/>
                </a:lnTo>
                <a:lnTo>
                  <a:pt x="8406037" y="6875584"/>
                </a:lnTo>
                <a:lnTo>
                  <a:pt x="0" y="6866792"/>
                </a:lnTo>
                <a:lnTo>
                  <a:pt x="0" y="8792"/>
                </a:lnTo>
                <a:close/>
              </a:path>
            </a:pathLst>
          </a:custGeom>
          <a:solidFill>
            <a:srgbClr val="12111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48"/>
          <p:cNvSpPr txBox="1"/>
          <p:nvPr>
            <p:ph idx="1" type="subTitle"/>
          </p:nvPr>
        </p:nvSpPr>
        <p:spPr>
          <a:xfrm>
            <a:off x="499455" y="3765267"/>
            <a:ext cx="6324133" cy="165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32" name="Google Shape;232;p48"/>
          <p:cNvSpPr txBox="1"/>
          <p:nvPr>
            <p:ph type="ctrTitle"/>
          </p:nvPr>
        </p:nvSpPr>
        <p:spPr>
          <a:xfrm>
            <a:off x="499455" y="2682877"/>
            <a:ext cx="6943565" cy="87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Пользовательский макет">
  <p:cSld name="1_Пользовательский макет">
    <p:bg>
      <p:bgPr>
        <a:solidFill>
          <a:schemeClr val="lt1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9"/>
          <p:cNvSpPr/>
          <p:nvPr/>
        </p:nvSpPr>
        <p:spPr>
          <a:xfrm>
            <a:off x="-215930" y="0"/>
            <a:ext cx="8406037" cy="6875584"/>
          </a:xfrm>
          <a:custGeom>
            <a:rect b="b" l="l" r="r" t="t"/>
            <a:pathLst>
              <a:path extrusionOk="0" h="6875584" w="8406037">
                <a:moveTo>
                  <a:pt x="0" y="8792"/>
                </a:moveTo>
                <a:lnTo>
                  <a:pt x="7649876" y="0"/>
                </a:lnTo>
                <a:lnTo>
                  <a:pt x="8230192" y="615483"/>
                </a:lnTo>
                <a:cubicBezTo>
                  <a:pt x="8229562" y="1676415"/>
                  <a:pt x="8228931" y="2737346"/>
                  <a:pt x="8228301" y="3798278"/>
                </a:cubicBezTo>
                <a:lnTo>
                  <a:pt x="7604046" y="4440116"/>
                </a:lnTo>
                <a:lnTo>
                  <a:pt x="8406037" y="6875584"/>
                </a:lnTo>
                <a:lnTo>
                  <a:pt x="0" y="6866792"/>
                </a:lnTo>
                <a:lnTo>
                  <a:pt x="0" y="8792"/>
                </a:lnTo>
                <a:close/>
              </a:path>
            </a:pathLst>
          </a:custGeom>
          <a:solidFill>
            <a:srgbClr val="12111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49"/>
          <p:cNvSpPr txBox="1"/>
          <p:nvPr>
            <p:ph type="title"/>
          </p:nvPr>
        </p:nvSpPr>
        <p:spPr>
          <a:xfrm>
            <a:off x="587376" y="457201"/>
            <a:ext cx="6265709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p49"/>
          <p:cNvSpPr txBox="1"/>
          <p:nvPr>
            <p:ph idx="1" type="body"/>
          </p:nvPr>
        </p:nvSpPr>
        <p:spPr>
          <a:xfrm>
            <a:off x="587377" y="1809749"/>
            <a:ext cx="6265708" cy="44386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ользовательский макет">
  <p:cSld name="Пользовательский макет">
    <p:bg>
      <p:bgPr>
        <a:solidFill>
          <a:schemeClr val="lt1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50"/>
          <p:cNvSpPr txBox="1"/>
          <p:nvPr>
            <p:ph type="title"/>
          </p:nvPr>
        </p:nvSpPr>
        <p:spPr>
          <a:xfrm>
            <a:off x="587376" y="457201"/>
            <a:ext cx="3041651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50"/>
          <p:cNvSpPr txBox="1"/>
          <p:nvPr>
            <p:ph idx="1" type="body"/>
          </p:nvPr>
        </p:nvSpPr>
        <p:spPr>
          <a:xfrm>
            <a:off x="587377" y="2997200"/>
            <a:ext cx="2509785" cy="32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41" name="Google Shape;241;p50"/>
          <p:cNvSpPr/>
          <p:nvPr>
            <p:ph idx="2" type="chart"/>
          </p:nvPr>
        </p:nvSpPr>
        <p:spPr>
          <a:xfrm>
            <a:off x="4772027" y="457201"/>
            <a:ext cx="6773863" cy="47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2" name="Google Shape;242;p50"/>
          <p:cNvSpPr txBox="1"/>
          <p:nvPr>
            <p:ph idx="3" type="body"/>
          </p:nvPr>
        </p:nvSpPr>
        <p:spPr>
          <a:xfrm>
            <a:off x="4772026" y="5549901"/>
            <a:ext cx="6773863" cy="6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Пользовательский макет">
  <p:cSld name="10_Пользовательский макет">
    <p:bg>
      <p:bgPr>
        <a:solidFill>
          <a:schemeClr val="lt1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51"/>
          <p:cNvSpPr txBox="1"/>
          <p:nvPr>
            <p:ph type="title"/>
          </p:nvPr>
        </p:nvSpPr>
        <p:spPr>
          <a:xfrm>
            <a:off x="587376" y="457201"/>
            <a:ext cx="3041651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p51"/>
          <p:cNvSpPr/>
          <p:nvPr/>
        </p:nvSpPr>
        <p:spPr>
          <a:xfrm>
            <a:off x="3932" y="4995728"/>
            <a:ext cx="3588163" cy="1006408"/>
          </a:xfrm>
          <a:prstGeom prst="rect">
            <a:avLst/>
          </a:prstGeom>
          <a:solidFill>
            <a:srgbClr val="CE62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51"/>
          <p:cNvSpPr/>
          <p:nvPr/>
        </p:nvSpPr>
        <p:spPr>
          <a:xfrm>
            <a:off x="-1271" y="3922703"/>
            <a:ext cx="3567299" cy="1094645"/>
          </a:xfrm>
          <a:prstGeom prst="rect">
            <a:avLst/>
          </a:prstGeom>
          <a:solidFill>
            <a:srgbClr val="EDA8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51"/>
          <p:cNvSpPr/>
          <p:nvPr/>
        </p:nvSpPr>
        <p:spPr>
          <a:xfrm>
            <a:off x="1" y="2874616"/>
            <a:ext cx="3566027" cy="1076461"/>
          </a:xfrm>
          <a:prstGeom prst="rect">
            <a:avLst/>
          </a:prstGeom>
          <a:solidFill>
            <a:srgbClr val="3CBF9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51"/>
          <p:cNvSpPr/>
          <p:nvPr/>
        </p:nvSpPr>
        <p:spPr>
          <a:xfrm>
            <a:off x="-12948" y="1844768"/>
            <a:ext cx="4076387" cy="1033177"/>
          </a:xfrm>
          <a:prstGeom prst="rect">
            <a:avLst/>
          </a:prstGeom>
          <a:solidFill>
            <a:srgbClr val="00A8C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51"/>
          <p:cNvSpPr/>
          <p:nvPr/>
        </p:nvSpPr>
        <p:spPr>
          <a:xfrm>
            <a:off x="2100951" y="5084123"/>
            <a:ext cx="2905708" cy="1075280"/>
          </a:xfrm>
          <a:prstGeom prst="flowChartMagneticDisk">
            <a:avLst/>
          </a:prstGeom>
          <a:solidFill>
            <a:srgbClr val="CE6254"/>
          </a:solidFill>
          <a:ln>
            <a:noFill/>
          </a:ln>
          <a:effectLst>
            <a:outerShdw blurRad="3556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51"/>
          <p:cNvSpPr/>
          <p:nvPr/>
        </p:nvSpPr>
        <p:spPr>
          <a:xfrm>
            <a:off x="2095133" y="5084123"/>
            <a:ext cx="2905708" cy="336020"/>
          </a:xfrm>
          <a:prstGeom prst="ellipse">
            <a:avLst/>
          </a:prstGeom>
          <a:solidFill>
            <a:srgbClr val="A33D2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51"/>
          <p:cNvSpPr/>
          <p:nvPr/>
        </p:nvSpPr>
        <p:spPr>
          <a:xfrm>
            <a:off x="1745292" y="4059110"/>
            <a:ext cx="3608123" cy="1122981"/>
          </a:xfrm>
          <a:prstGeom prst="flowChartMagneticDisk">
            <a:avLst/>
          </a:prstGeom>
          <a:solidFill>
            <a:srgbClr val="EDA83F"/>
          </a:solidFill>
          <a:ln>
            <a:noFill/>
          </a:ln>
          <a:effectLst>
            <a:outerShdw blurRad="406400" rotWithShape="0" algn="l" dist="38100">
              <a:srgbClr val="000000">
                <a:alpha val="6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51"/>
          <p:cNvSpPr/>
          <p:nvPr/>
        </p:nvSpPr>
        <p:spPr>
          <a:xfrm>
            <a:off x="1745292" y="4059110"/>
            <a:ext cx="3608123" cy="354981"/>
          </a:xfrm>
          <a:prstGeom prst="ellipse">
            <a:avLst/>
          </a:prstGeom>
          <a:solidFill>
            <a:srgbClr val="AC6D1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51"/>
          <p:cNvSpPr txBox="1"/>
          <p:nvPr/>
        </p:nvSpPr>
        <p:spPr>
          <a:xfrm>
            <a:off x="-18245" y="1868007"/>
            <a:ext cx="3387724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ПОТЕНЦИАЛЬНЫЙ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СПРОС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51"/>
          <p:cNvSpPr txBox="1"/>
          <p:nvPr/>
        </p:nvSpPr>
        <p:spPr>
          <a:xfrm>
            <a:off x="-1270" y="2960815"/>
            <a:ext cx="3387724" cy="11369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СУЩЕСТВУЮЩИЙ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СПРОС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51"/>
          <p:cNvSpPr txBox="1"/>
          <p:nvPr/>
        </p:nvSpPr>
        <p:spPr>
          <a:xfrm>
            <a:off x="13075" y="4013137"/>
            <a:ext cx="3387724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ТЁПЛЫЙ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СПРОС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51"/>
          <p:cNvSpPr txBox="1"/>
          <p:nvPr/>
        </p:nvSpPr>
        <p:spPr>
          <a:xfrm>
            <a:off x="38397" y="5079406"/>
            <a:ext cx="3387724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ГОРЯЧИЙ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СПРОС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51"/>
          <p:cNvSpPr/>
          <p:nvPr/>
        </p:nvSpPr>
        <p:spPr>
          <a:xfrm>
            <a:off x="5452286" y="89234"/>
            <a:ext cx="4104204" cy="1773109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51"/>
          <p:cNvSpPr/>
          <p:nvPr/>
        </p:nvSpPr>
        <p:spPr>
          <a:xfrm>
            <a:off x="7323904" y="1669063"/>
            <a:ext cx="4185704" cy="1698803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51"/>
          <p:cNvSpPr/>
          <p:nvPr/>
        </p:nvSpPr>
        <p:spPr>
          <a:xfrm>
            <a:off x="5452283" y="93608"/>
            <a:ext cx="158076" cy="687243"/>
          </a:xfrm>
          <a:prstGeom prst="rect">
            <a:avLst/>
          </a:prstGeom>
          <a:solidFill>
            <a:srgbClr val="00A8C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51"/>
          <p:cNvSpPr/>
          <p:nvPr/>
        </p:nvSpPr>
        <p:spPr>
          <a:xfrm>
            <a:off x="7321017" y="1657407"/>
            <a:ext cx="173689" cy="714909"/>
          </a:xfrm>
          <a:prstGeom prst="rect">
            <a:avLst/>
          </a:prstGeom>
          <a:solidFill>
            <a:srgbClr val="3CBF9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18642" y="4539319"/>
            <a:ext cx="461423" cy="461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4337" y="5572433"/>
            <a:ext cx="407299" cy="407299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51"/>
          <p:cNvSpPr/>
          <p:nvPr/>
        </p:nvSpPr>
        <p:spPr>
          <a:xfrm>
            <a:off x="7450434" y="4908488"/>
            <a:ext cx="4059175" cy="1790537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51"/>
          <p:cNvSpPr/>
          <p:nvPr/>
        </p:nvSpPr>
        <p:spPr>
          <a:xfrm>
            <a:off x="5953077" y="3251151"/>
            <a:ext cx="4137147" cy="1913411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51"/>
          <p:cNvSpPr/>
          <p:nvPr/>
        </p:nvSpPr>
        <p:spPr>
          <a:xfrm>
            <a:off x="5952119" y="3248882"/>
            <a:ext cx="124832" cy="643695"/>
          </a:xfrm>
          <a:prstGeom prst="rect">
            <a:avLst/>
          </a:prstGeom>
          <a:solidFill>
            <a:srgbClr val="EDA8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51"/>
          <p:cNvSpPr/>
          <p:nvPr/>
        </p:nvSpPr>
        <p:spPr>
          <a:xfrm>
            <a:off x="1474032" y="2961326"/>
            <a:ext cx="4207787" cy="1173751"/>
          </a:xfrm>
          <a:prstGeom prst="flowChartMagneticDisk">
            <a:avLst/>
          </a:prstGeom>
          <a:solidFill>
            <a:srgbClr val="3CBF98"/>
          </a:solidFill>
          <a:ln>
            <a:noFill/>
          </a:ln>
          <a:effectLst>
            <a:outerShdw blurRad="3683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51"/>
          <p:cNvSpPr/>
          <p:nvPr/>
        </p:nvSpPr>
        <p:spPr>
          <a:xfrm>
            <a:off x="1480957" y="2961326"/>
            <a:ext cx="4207787" cy="345556"/>
          </a:xfrm>
          <a:prstGeom prst="ellipse">
            <a:avLst/>
          </a:prstGeom>
          <a:solidFill>
            <a:srgbClr val="2A866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61689" y="3472632"/>
            <a:ext cx="432472" cy="432472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51"/>
          <p:cNvSpPr/>
          <p:nvPr/>
        </p:nvSpPr>
        <p:spPr>
          <a:xfrm>
            <a:off x="1135784" y="1854655"/>
            <a:ext cx="4949739" cy="1217744"/>
          </a:xfrm>
          <a:prstGeom prst="flowChartMagneticDisk">
            <a:avLst/>
          </a:prstGeom>
          <a:solidFill>
            <a:srgbClr val="00A8C1"/>
          </a:solidFill>
          <a:ln>
            <a:noFill/>
          </a:ln>
          <a:effectLst>
            <a:outerShdw blurRad="355600" rotWithShape="0" algn="bl" dir="189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135785" y="1844767"/>
            <a:ext cx="4928721" cy="387533"/>
          </a:xfrm>
          <a:prstGeom prst="ellipse">
            <a:avLst/>
          </a:prstGeom>
          <a:solidFill>
            <a:srgbClr val="004C5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2" name="Google Shape;272;p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96894" y="2404659"/>
            <a:ext cx="427519" cy="427519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51"/>
          <p:cNvSpPr/>
          <p:nvPr/>
        </p:nvSpPr>
        <p:spPr>
          <a:xfrm>
            <a:off x="7453141" y="5621763"/>
            <a:ext cx="130283" cy="643695"/>
          </a:xfrm>
          <a:prstGeom prst="rect">
            <a:avLst/>
          </a:prstGeom>
          <a:solidFill>
            <a:srgbClr val="CE62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Пользовательский макет">
  <p:cSld name="9_Пользовательский макет">
    <p:bg>
      <p:bgPr>
        <a:solidFill>
          <a:schemeClr val="lt1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52"/>
          <p:cNvSpPr txBox="1"/>
          <p:nvPr>
            <p:ph idx="1" type="body"/>
          </p:nvPr>
        </p:nvSpPr>
        <p:spPr>
          <a:xfrm>
            <a:off x="4483101" y="5461001"/>
            <a:ext cx="3467100" cy="6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7" name="Google Shape;277;p52"/>
          <p:cNvSpPr txBox="1"/>
          <p:nvPr>
            <p:ph idx="2" type="body"/>
          </p:nvPr>
        </p:nvSpPr>
        <p:spPr>
          <a:xfrm>
            <a:off x="8366126" y="5461001"/>
            <a:ext cx="3467100" cy="6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8" name="Google Shape;278;p52"/>
          <p:cNvSpPr/>
          <p:nvPr>
            <p:ph idx="3" type="chart"/>
          </p:nvPr>
        </p:nvSpPr>
        <p:spPr>
          <a:xfrm>
            <a:off x="4483101" y="850901"/>
            <a:ext cx="3467100" cy="42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9" name="Google Shape;279;p52"/>
          <p:cNvSpPr/>
          <p:nvPr>
            <p:ph idx="4" type="chart"/>
          </p:nvPr>
        </p:nvSpPr>
        <p:spPr>
          <a:xfrm>
            <a:off x="8331201" y="850901"/>
            <a:ext cx="3467100" cy="42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0" name="Google Shape;280;p52"/>
          <p:cNvSpPr txBox="1"/>
          <p:nvPr>
            <p:ph type="title"/>
          </p:nvPr>
        </p:nvSpPr>
        <p:spPr>
          <a:xfrm>
            <a:off x="587376" y="457201"/>
            <a:ext cx="3041651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p52"/>
          <p:cNvSpPr txBox="1"/>
          <p:nvPr>
            <p:ph idx="5" type="body"/>
          </p:nvPr>
        </p:nvSpPr>
        <p:spPr>
          <a:xfrm>
            <a:off x="587377" y="2997200"/>
            <a:ext cx="2509785" cy="32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Пользовательский макет">
  <p:cSld name="2_Пользовательский макет">
    <p:bg>
      <p:bgPr>
        <a:solidFill>
          <a:schemeClr val="lt1"/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53"/>
          <p:cNvSpPr txBox="1"/>
          <p:nvPr>
            <p:ph type="title"/>
          </p:nvPr>
        </p:nvSpPr>
        <p:spPr>
          <a:xfrm>
            <a:off x="587376" y="457201"/>
            <a:ext cx="3041651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p53"/>
          <p:cNvSpPr txBox="1"/>
          <p:nvPr>
            <p:ph idx="1" type="body"/>
          </p:nvPr>
        </p:nvSpPr>
        <p:spPr>
          <a:xfrm>
            <a:off x="587377" y="2997200"/>
            <a:ext cx="2509785" cy="32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86" name="Google Shape;286;p53"/>
          <p:cNvSpPr txBox="1"/>
          <p:nvPr>
            <p:ph idx="2" type="body"/>
          </p:nvPr>
        </p:nvSpPr>
        <p:spPr>
          <a:xfrm>
            <a:off x="4791075" y="388380"/>
            <a:ext cx="3105151" cy="292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7" name="Google Shape;287;p53"/>
          <p:cNvSpPr txBox="1"/>
          <p:nvPr>
            <p:ph idx="3" type="body"/>
          </p:nvPr>
        </p:nvSpPr>
        <p:spPr>
          <a:xfrm>
            <a:off x="8108950" y="388380"/>
            <a:ext cx="3105151" cy="292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8" name="Google Shape;288;p53"/>
          <p:cNvSpPr txBox="1"/>
          <p:nvPr>
            <p:ph idx="4" type="body"/>
          </p:nvPr>
        </p:nvSpPr>
        <p:spPr>
          <a:xfrm>
            <a:off x="4791075" y="3556515"/>
            <a:ext cx="3105151" cy="292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9" name="Google Shape;289;p53"/>
          <p:cNvSpPr txBox="1"/>
          <p:nvPr>
            <p:ph idx="5" type="body"/>
          </p:nvPr>
        </p:nvSpPr>
        <p:spPr>
          <a:xfrm>
            <a:off x="8108950" y="3556515"/>
            <a:ext cx="3105151" cy="292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Пользовательский макет">
  <p:cSld name="3_Пользовательский макет">
    <p:bg>
      <p:bgPr>
        <a:solidFill>
          <a:schemeClr val="lt1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54"/>
          <p:cNvSpPr txBox="1"/>
          <p:nvPr>
            <p:ph type="title"/>
          </p:nvPr>
        </p:nvSpPr>
        <p:spPr>
          <a:xfrm>
            <a:off x="587376" y="457201"/>
            <a:ext cx="3041651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3" name="Google Shape;293;p54"/>
          <p:cNvSpPr txBox="1"/>
          <p:nvPr>
            <p:ph idx="1" type="body"/>
          </p:nvPr>
        </p:nvSpPr>
        <p:spPr>
          <a:xfrm>
            <a:off x="587377" y="2997200"/>
            <a:ext cx="2509785" cy="32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94" name="Google Shape;294;p54"/>
          <p:cNvSpPr txBox="1"/>
          <p:nvPr>
            <p:ph idx="2" type="body"/>
          </p:nvPr>
        </p:nvSpPr>
        <p:spPr>
          <a:xfrm>
            <a:off x="4838700" y="571501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5" name="Google Shape;295;p54"/>
          <p:cNvSpPr txBox="1"/>
          <p:nvPr>
            <p:ph idx="3" type="body"/>
          </p:nvPr>
        </p:nvSpPr>
        <p:spPr>
          <a:xfrm>
            <a:off x="7061200" y="571501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6" name="Google Shape;296;p54"/>
          <p:cNvSpPr txBox="1"/>
          <p:nvPr>
            <p:ph idx="4" type="body"/>
          </p:nvPr>
        </p:nvSpPr>
        <p:spPr>
          <a:xfrm>
            <a:off x="4838700" y="2566989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7" name="Google Shape;297;p54"/>
          <p:cNvSpPr txBox="1"/>
          <p:nvPr>
            <p:ph idx="5" type="body"/>
          </p:nvPr>
        </p:nvSpPr>
        <p:spPr>
          <a:xfrm>
            <a:off x="7061200" y="2566989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8" name="Google Shape;298;p54"/>
          <p:cNvSpPr txBox="1"/>
          <p:nvPr>
            <p:ph idx="6" type="body"/>
          </p:nvPr>
        </p:nvSpPr>
        <p:spPr>
          <a:xfrm>
            <a:off x="4838700" y="4562477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9" name="Google Shape;299;p54"/>
          <p:cNvSpPr txBox="1"/>
          <p:nvPr>
            <p:ph idx="7" type="body"/>
          </p:nvPr>
        </p:nvSpPr>
        <p:spPr>
          <a:xfrm>
            <a:off x="7061200" y="4562477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0" name="Google Shape;300;p54"/>
          <p:cNvSpPr txBox="1"/>
          <p:nvPr>
            <p:ph idx="8" type="body"/>
          </p:nvPr>
        </p:nvSpPr>
        <p:spPr>
          <a:xfrm>
            <a:off x="9283700" y="571501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1" name="Google Shape;301;p54"/>
          <p:cNvSpPr txBox="1"/>
          <p:nvPr>
            <p:ph idx="9" type="body"/>
          </p:nvPr>
        </p:nvSpPr>
        <p:spPr>
          <a:xfrm>
            <a:off x="9283700" y="2566989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2" name="Google Shape;302;p54"/>
          <p:cNvSpPr txBox="1"/>
          <p:nvPr>
            <p:ph idx="13" type="body"/>
          </p:nvPr>
        </p:nvSpPr>
        <p:spPr>
          <a:xfrm>
            <a:off x="9283700" y="4562477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03" name="Google Shape;303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72026" y="6985002"/>
            <a:ext cx="7172325" cy="1581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Последний слайд">
  <p:cSld name="5_Последний слайд">
    <p:bg>
      <p:bgPr>
        <a:solidFill>
          <a:schemeClr val="lt1"/>
        </a:soli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55"/>
          <p:cNvSpPr txBox="1"/>
          <p:nvPr>
            <p:ph type="title"/>
          </p:nvPr>
        </p:nvSpPr>
        <p:spPr>
          <a:xfrm>
            <a:off x="587376" y="457201"/>
            <a:ext cx="3041651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p55"/>
          <p:cNvSpPr txBox="1"/>
          <p:nvPr>
            <p:ph idx="1" type="body"/>
          </p:nvPr>
        </p:nvSpPr>
        <p:spPr>
          <a:xfrm>
            <a:off x="587376" y="2997200"/>
            <a:ext cx="2667101" cy="32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139">
          <p15:clr>
            <a:srgbClr val="FBAE40"/>
          </p15:clr>
        </p15:guide>
        <p15:guide id="2" orient="horz" pos="1775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Пользовательский макет">
  <p:cSld name="4_Пользовательский макет">
    <p:bg>
      <p:bgPr>
        <a:solidFill>
          <a:srgbClr val="121110"/>
        </a:soli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56"/>
          <p:cNvSpPr txBox="1"/>
          <p:nvPr>
            <p:ph idx="1" type="subTitle"/>
          </p:nvPr>
        </p:nvSpPr>
        <p:spPr>
          <a:xfrm>
            <a:off x="499453" y="3765267"/>
            <a:ext cx="7628547" cy="165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11" name="Google Shape;311;p56"/>
          <p:cNvSpPr txBox="1"/>
          <p:nvPr>
            <p:ph type="ctrTitle"/>
          </p:nvPr>
        </p:nvSpPr>
        <p:spPr>
          <a:xfrm>
            <a:off x="499453" y="2682877"/>
            <a:ext cx="7628547" cy="87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Имидж">
  <p:cSld name="Имидж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Пользовательский макет">
  <p:cSld name="7_Пользовательский макет">
    <p:bg>
      <p:bgPr>
        <a:solidFill>
          <a:srgbClr val="121110"/>
        </a:solid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7"/>
          <p:cNvSpPr/>
          <p:nvPr/>
        </p:nvSpPr>
        <p:spPr>
          <a:xfrm>
            <a:off x="1" y="0"/>
            <a:ext cx="407987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7987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57"/>
          <p:cNvSpPr txBox="1"/>
          <p:nvPr>
            <p:ph idx="1" type="subTitle"/>
          </p:nvPr>
        </p:nvSpPr>
        <p:spPr>
          <a:xfrm>
            <a:off x="499453" y="3765267"/>
            <a:ext cx="7628547" cy="165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16" name="Google Shape;316;p57"/>
          <p:cNvSpPr txBox="1"/>
          <p:nvPr>
            <p:ph type="ctrTitle"/>
          </p:nvPr>
        </p:nvSpPr>
        <p:spPr>
          <a:xfrm>
            <a:off x="499453" y="2682877"/>
            <a:ext cx="7628547" cy="87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Пользовательский макет">
  <p:cSld name="5_Пользовательский макет">
    <p:bg>
      <p:bgPr>
        <a:solidFill>
          <a:srgbClr val="121110"/>
        </a:solid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58"/>
          <p:cNvSpPr txBox="1"/>
          <p:nvPr>
            <p:ph idx="1" type="body"/>
          </p:nvPr>
        </p:nvSpPr>
        <p:spPr>
          <a:xfrm>
            <a:off x="587376" y="2997200"/>
            <a:ext cx="2667101" cy="32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20" name="Google Shape;320;p58"/>
          <p:cNvSpPr txBox="1"/>
          <p:nvPr>
            <p:ph type="title"/>
          </p:nvPr>
        </p:nvSpPr>
        <p:spPr>
          <a:xfrm>
            <a:off x="587376" y="457201"/>
            <a:ext cx="3041651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екст + картинка (белый)">
  <p:cSld name="текст + картинка (белый)">
    <p:bg>
      <p:bgPr>
        <a:solidFill>
          <a:srgbClr val="121110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9"/>
          <p:cNvSpPr/>
          <p:nvPr/>
        </p:nvSpPr>
        <p:spPr>
          <a:xfrm flipH="1" rot="10800000">
            <a:off x="-61468" y="1"/>
            <a:ext cx="8065643" cy="6858000"/>
          </a:xfrm>
          <a:custGeom>
            <a:rect b="b" l="l" r="r" t="t"/>
            <a:pathLst>
              <a:path extrusionOk="0" h="6858000" w="8065642">
                <a:moveTo>
                  <a:pt x="0" y="0"/>
                </a:moveTo>
                <a:lnTo>
                  <a:pt x="7463871" y="0"/>
                </a:lnTo>
                <a:lnTo>
                  <a:pt x="8065642" y="608121"/>
                </a:lnTo>
                <a:lnTo>
                  <a:pt x="8065642" y="6858000"/>
                </a:lnTo>
                <a:lnTo>
                  <a:pt x="21265" y="6858000"/>
                </a:lnTo>
                <a:cubicBezTo>
                  <a:pt x="14177" y="4572000"/>
                  <a:pt x="7088" y="2286000"/>
                  <a:pt x="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59"/>
          <p:cNvSpPr txBox="1"/>
          <p:nvPr>
            <p:ph type="title"/>
          </p:nvPr>
        </p:nvSpPr>
        <p:spPr>
          <a:xfrm>
            <a:off x="587376" y="457201"/>
            <a:ext cx="6759723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4" name="Google Shape;324;p59"/>
          <p:cNvSpPr txBox="1"/>
          <p:nvPr>
            <p:ph idx="1" type="body"/>
          </p:nvPr>
        </p:nvSpPr>
        <p:spPr>
          <a:xfrm>
            <a:off x="587376" y="1809749"/>
            <a:ext cx="6759723" cy="44386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Белый + паттерн">
  <p:cSld name="Белый + паттерн">
    <p:bg>
      <p:bgPr>
        <a:solidFill>
          <a:schemeClr val="lt1"/>
        </a:solid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0"/>
          <p:cNvSpPr txBox="1"/>
          <p:nvPr>
            <p:ph type="title"/>
          </p:nvPr>
        </p:nvSpPr>
        <p:spPr>
          <a:xfrm>
            <a:off x="587375" y="457201"/>
            <a:ext cx="11228804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7" name="Google Shape;327;p60"/>
          <p:cNvSpPr txBox="1"/>
          <p:nvPr>
            <p:ph idx="1" type="body"/>
          </p:nvPr>
        </p:nvSpPr>
        <p:spPr>
          <a:xfrm>
            <a:off x="587376" y="1809749"/>
            <a:ext cx="4952291" cy="44386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28" name="Google Shape;328;p60"/>
          <p:cNvSpPr/>
          <p:nvPr>
            <p:ph idx="2" type="chart"/>
          </p:nvPr>
        </p:nvSpPr>
        <p:spPr>
          <a:xfrm>
            <a:off x="5868140" y="1809749"/>
            <a:ext cx="5677749" cy="365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9" name="Google Shape;329;p60"/>
          <p:cNvSpPr txBox="1"/>
          <p:nvPr>
            <p:ph idx="3" type="body"/>
          </p:nvPr>
        </p:nvSpPr>
        <p:spPr>
          <a:xfrm>
            <a:off x="5868140" y="5750413"/>
            <a:ext cx="5677749" cy="497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Пользовательский макет">
  <p:cSld name="6_Пользовательский макет"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832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Пользовательский макет">
  <p:cSld name="8_Пользовательский макет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Пользовательский макет">
  <p:cSld name="12_Пользовательский макет"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главление">
  <p:cSld name="Оглавление">
    <p:bg>
      <p:bgPr>
        <a:solidFill>
          <a:schemeClr val="lt1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2"/>
          <p:cNvSpPr/>
          <p:nvPr/>
        </p:nvSpPr>
        <p:spPr>
          <a:xfrm flipH="1" rot="10800000">
            <a:off x="0" y="0"/>
            <a:ext cx="8065643" cy="6858000"/>
          </a:xfrm>
          <a:custGeom>
            <a:rect b="b" l="l" r="r" t="t"/>
            <a:pathLst>
              <a:path extrusionOk="0" h="6858000" w="8065642">
                <a:moveTo>
                  <a:pt x="0" y="0"/>
                </a:moveTo>
                <a:lnTo>
                  <a:pt x="7463871" y="0"/>
                </a:lnTo>
                <a:lnTo>
                  <a:pt x="8065642" y="608121"/>
                </a:lnTo>
                <a:lnTo>
                  <a:pt x="8065642" y="6858000"/>
                </a:lnTo>
                <a:lnTo>
                  <a:pt x="21265" y="6858000"/>
                </a:lnTo>
                <a:cubicBezTo>
                  <a:pt x="14177" y="4572000"/>
                  <a:pt x="7088" y="2286000"/>
                  <a:pt x="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2"/>
          <p:cNvSpPr txBox="1"/>
          <p:nvPr>
            <p:ph idx="1" type="body"/>
          </p:nvPr>
        </p:nvSpPr>
        <p:spPr>
          <a:xfrm>
            <a:off x="587375" y="500063"/>
            <a:ext cx="7056439" cy="19470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2"/>
          <p:cNvSpPr txBox="1"/>
          <p:nvPr>
            <p:ph idx="2" type="body"/>
          </p:nvPr>
        </p:nvSpPr>
        <p:spPr>
          <a:xfrm>
            <a:off x="8292657" y="500063"/>
            <a:ext cx="3311969" cy="19470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22"/>
          <p:cNvSpPr txBox="1"/>
          <p:nvPr>
            <p:ph idx="3" type="body"/>
          </p:nvPr>
        </p:nvSpPr>
        <p:spPr>
          <a:xfrm>
            <a:off x="587375" y="4686301"/>
            <a:ext cx="7056439" cy="14996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22"/>
          <p:cNvSpPr txBox="1"/>
          <p:nvPr>
            <p:ph idx="4" type="body"/>
          </p:nvPr>
        </p:nvSpPr>
        <p:spPr>
          <a:xfrm>
            <a:off x="8231189" y="4686302"/>
            <a:ext cx="3311969" cy="14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22"/>
          <p:cNvSpPr txBox="1"/>
          <p:nvPr>
            <p:ph idx="5" type="body"/>
          </p:nvPr>
        </p:nvSpPr>
        <p:spPr>
          <a:xfrm>
            <a:off x="587375" y="2681009"/>
            <a:ext cx="7056439" cy="17299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22"/>
          <p:cNvSpPr txBox="1"/>
          <p:nvPr>
            <p:ph idx="6" type="body"/>
          </p:nvPr>
        </p:nvSpPr>
        <p:spPr>
          <a:xfrm>
            <a:off x="8231190" y="2681009"/>
            <a:ext cx="3311969" cy="17299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Раздел">
  <p:cSld name="1_Раздел">
    <p:bg>
      <p:bgPr>
        <a:solidFill>
          <a:schemeClr val="lt1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3"/>
          <p:cNvSpPr/>
          <p:nvPr/>
        </p:nvSpPr>
        <p:spPr>
          <a:xfrm flipH="1" rot="10800000">
            <a:off x="-26025" y="2"/>
            <a:ext cx="8030200" cy="6901543"/>
          </a:xfrm>
          <a:custGeom>
            <a:rect b="b" l="l" r="r" t="t"/>
            <a:pathLst>
              <a:path extrusionOk="0" h="6901543" w="8030200">
                <a:moveTo>
                  <a:pt x="0" y="24493"/>
                </a:moveTo>
                <a:lnTo>
                  <a:pt x="7399401" y="0"/>
                </a:lnTo>
                <a:lnTo>
                  <a:pt x="8030200" y="651664"/>
                </a:lnTo>
                <a:lnTo>
                  <a:pt x="8030200" y="6901543"/>
                </a:lnTo>
                <a:lnTo>
                  <a:pt x="19050" y="6901543"/>
                </a:lnTo>
                <a:lnTo>
                  <a:pt x="0" y="24493"/>
                </a:lnTo>
                <a:close/>
              </a:path>
            </a:pathLst>
          </a:custGeom>
          <a:solidFill>
            <a:srgbClr val="12111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3"/>
          <p:cNvSpPr txBox="1"/>
          <p:nvPr>
            <p:ph idx="1" type="subTitle"/>
          </p:nvPr>
        </p:nvSpPr>
        <p:spPr>
          <a:xfrm>
            <a:off x="499453" y="3765267"/>
            <a:ext cx="7628547" cy="165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2" name="Google Shape;32;p23"/>
          <p:cNvSpPr txBox="1"/>
          <p:nvPr>
            <p:ph type="ctrTitle"/>
          </p:nvPr>
        </p:nvSpPr>
        <p:spPr>
          <a:xfrm>
            <a:off x="499453" y="2682877"/>
            <a:ext cx="7628547" cy="87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Раздел">
  <p:cSld name="2_Раздел">
    <p:bg>
      <p:bgPr>
        <a:solidFill>
          <a:schemeClr val="lt1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4"/>
          <p:cNvSpPr/>
          <p:nvPr/>
        </p:nvSpPr>
        <p:spPr>
          <a:xfrm flipH="1" rot="10800000">
            <a:off x="-26025" y="2"/>
            <a:ext cx="8030200" cy="6901543"/>
          </a:xfrm>
          <a:custGeom>
            <a:rect b="b" l="l" r="r" t="t"/>
            <a:pathLst>
              <a:path extrusionOk="0" h="6901543" w="8030200">
                <a:moveTo>
                  <a:pt x="0" y="24493"/>
                </a:moveTo>
                <a:lnTo>
                  <a:pt x="7399401" y="0"/>
                </a:lnTo>
                <a:lnTo>
                  <a:pt x="8030200" y="651664"/>
                </a:lnTo>
                <a:lnTo>
                  <a:pt x="8030200" y="6901543"/>
                </a:lnTo>
                <a:lnTo>
                  <a:pt x="19050" y="6901543"/>
                </a:lnTo>
                <a:lnTo>
                  <a:pt x="0" y="24493"/>
                </a:lnTo>
                <a:close/>
              </a:path>
            </a:pathLst>
          </a:custGeom>
          <a:solidFill>
            <a:srgbClr val="12111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4"/>
          <p:cNvSpPr txBox="1"/>
          <p:nvPr>
            <p:ph idx="1" type="subTitle"/>
          </p:nvPr>
        </p:nvSpPr>
        <p:spPr>
          <a:xfrm>
            <a:off x="499453" y="3765267"/>
            <a:ext cx="7628547" cy="165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6" name="Google Shape;36;p24"/>
          <p:cNvSpPr txBox="1"/>
          <p:nvPr>
            <p:ph type="ctrTitle"/>
          </p:nvPr>
        </p:nvSpPr>
        <p:spPr>
          <a:xfrm>
            <a:off x="499453" y="2682877"/>
            <a:ext cx="7628547" cy="87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4"/>
          <p:cNvSpPr/>
          <p:nvPr/>
        </p:nvSpPr>
        <p:spPr>
          <a:xfrm>
            <a:off x="5971607" y="3244335"/>
            <a:ext cx="24878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" name="Google Shape;38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69790" y="3027892"/>
            <a:ext cx="3025788" cy="737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екст + картинка">
  <p:cSld name="текст + картинка">
    <p:bg>
      <p:bgPr>
        <a:solidFill>
          <a:schemeClr val="lt1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5"/>
          <p:cNvSpPr/>
          <p:nvPr/>
        </p:nvSpPr>
        <p:spPr>
          <a:xfrm flipH="1" rot="10800000">
            <a:off x="-61468" y="1"/>
            <a:ext cx="8065643" cy="6858000"/>
          </a:xfrm>
          <a:custGeom>
            <a:rect b="b" l="l" r="r" t="t"/>
            <a:pathLst>
              <a:path extrusionOk="0" h="6858000" w="8065642">
                <a:moveTo>
                  <a:pt x="0" y="0"/>
                </a:moveTo>
                <a:lnTo>
                  <a:pt x="7463871" y="0"/>
                </a:lnTo>
                <a:lnTo>
                  <a:pt x="8065642" y="608121"/>
                </a:lnTo>
                <a:lnTo>
                  <a:pt x="8065642" y="6858000"/>
                </a:lnTo>
                <a:lnTo>
                  <a:pt x="21265" y="6858000"/>
                </a:lnTo>
                <a:cubicBezTo>
                  <a:pt x="14177" y="4572000"/>
                  <a:pt x="7088" y="2286000"/>
                  <a:pt x="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5"/>
          <p:cNvSpPr txBox="1"/>
          <p:nvPr>
            <p:ph type="title"/>
          </p:nvPr>
        </p:nvSpPr>
        <p:spPr>
          <a:xfrm>
            <a:off x="587376" y="457201"/>
            <a:ext cx="6759723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5"/>
          <p:cNvSpPr txBox="1"/>
          <p:nvPr>
            <p:ph idx="1" type="body"/>
          </p:nvPr>
        </p:nvSpPr>
        <p:spPr>
          <a:xfrm>
            <a:off x="587376" y="1809749"/>
            <a:ext cx="6759723" cy="44386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текст + картинка">
  <p:cSld name="1_текст + картинка">
    <p:bg>
      <p:bgPr>
        <a:solidFill>
          <a:schemeClr val="lt1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6"/>
          <p:cNvSpPr/>
          <p:nvPr/>
        </p:nvSpPr>
        <p:spPr>
          <a:xfrm flipH="1" rot="10800000">
            <a:off x="-61468" y="1"/>
            <a:ext cx="8065643" cy="6858000"/>
          </a:xfrm>
          <a:custGeom>
            <a:rect b="b" l="l" r="r" t="t"/>
            <a:pathLst>
              <a:path extrusionOk="0" h="6858000" w="8065642">
                <a:moveTo>
                  <a:pt x="0" y="0"/>
                </a:moveTo>
                <a:lnTo>
                  <a:pt x="7463871" y="0"/>
                </a:lnTo>
                <a:lnTo>
                  <a:pt x="8065642" y="608121"/>
                </a:lnTo>
                <a:lnTo>
                  <a:pt x="8065642" y="6858000"/>
                </a:lnTo>
                <a:lnTo>
                  <a:pt x="21265" y="6858000"/>
                </a:lnTo>
                <a:cubicBezTo>
                  <a:pt x="14177" y="4572000"/>
                  <a:pt x="7088" y="2286000"/>
                  <a:pt x="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6"/>
          <p:cNvSpPr txBox="1"/>
          <p:nvPr>
            <p:ph type="title"/>
          </p:nvPr>
        </p:nvSpPr>
        <p:spPr>
          <a:xfrm>
            <a:off x="587376" y="457201"/>
            <a:ext cx="6759723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6"/>
          <p:cNvSpPr txBox="1"/>
          <p:nvPr>
            <p:ph idx="1" type="body"/>
          </p:nvPr>
        </p:nvSpPr>
        <p:spPr>
          <a:xfrm>
            <a:off x="587376" y="1809749"/>
            <a:ext cx="6759723" cy="44386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22.xml"/><Relationship Id="rId44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1.xml"/><Relationship Id="rId43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24.xml"/><Relationship Id="rId46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23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47" Type="http://schemas.openxmlformats.org/officeDocument/2006/relationships/theme" Target="../theme/theme1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7"/>
          <p:cNvSpPr txBox="1"/>
          <p:nvPr>
            <p:ph idx="1" type="body"/>
          </p:nvPr>
        </p:nvSpPr>
        <p:spPr>
          <a:xfrm>
            <a:off x="838200" y="2002631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71">
          <p15:clr>
            <a:srgbClr val="F26B43"/>
          </p15:clr>
        </p15:guide>
        <p15:guide id="2" orient="horz" pos="1888">
          <p15:clr>
            <a:srgbClr val="F26B43"/>
          </p15:clr>
        </p15:guide>
        <p15:guide id="3" pos="5043">
          <p15:clr>
            <a:srgbClr val="F26B43"/>
          </p15:clr>
        </p15:guide>
        <p15:guide id="4" pos="2571">
          <p15:clr>
            <a:srgbClr val="F26B43"/>
          </p15:clr>
        </p15:guide>
        <p15:guide id="5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jpg"/><Relationship Id="rId4" Type="http://schemas.openxmlformats.org/officeDocument/2006/relationships/image" Target="../media/image2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jpg"/><Relationship Id="rId4" Type="http://schemas.openxmlformats.org/officeDocument/2006/relationships/image" Target="../media/image16.png"/><Relationship Id="rId5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jpg"/><Relationship Id="rId4" Type="http://schemas.openxmlformats.org/officeDocument/2006/relationships/image" Target="../media/image3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jp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"/>
          <p:cNvSpPr/>
          <p:nvPr/>
        </p:nvSpPr>
        <p:spPr>
          <a:xfrm rot="5400000">
            <a:off x="3645382" y="-1721700"/>
            <a:ext cx="5486400" cy="10301400"/>
          </a:xfrm>
          <a:prstGeom prst="snip2SameRect">
            <a:avLst>
              <a:gd fmla="val 10713" name="adj1"/>
              <a:gd fmla="val 0" name="adj2"/>
            </a:avLst>
          </a:prstGeom>
          <a:noFill/>
          <a:ln cap="flat" cmpd="sng" w="123825">
            <a:solidFill>
              <a:srgbClr val="AE7B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ng exposure photography of road and cars" id="340" name="Google Shape;340;p1"/>
          <p:cNvPicPr preferRelativeResize="0"/>
          <p:nvPr/>
        </p:nvPicPr>
        <p:blipFill rotWithShape="1">
          <a:blip r:embed="rId3">
            <a:alphaModFix amt="12000"/>
          </a:blip>
          <a:srcRect b="0" l="0" r="0" t="0"/>
          <a:stretch/>
        </p:blipFill>
        <p:spPr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1"/>
          <p:cNvSpPr txBox="1"/>
          <p:nvPr/>
        </p:nvSpPr>
        <p:spPr>
          <a:xfrm>
            <a:off x="1784135" y="1638644"/>
            <a:ext cx="8117961" cy="25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КЕЙС: </a:t>
            </a:r>
            <a:r>
              <a:rPr b="1" i="0" lang="ru-RU" sz="36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КАК МЫ ПОВЫСИЛИ ЗНАНИЕ БРЕНДА </a:t>
            </a:r>
            <a:r>
              <a:rPr b="1" i="0" lang="ru-RU" sz="36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HERBALIFE </a:t>
            </a:r>
            <a:r>
              <a:rPr b="1" i="0" lang="ru-RU" sz="36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БЕЗ ИСПОЛЬЗОВАНИЯ ТВ</a:t>
            </a:r>
            <a:endParaRPr/>
          </a:p>
        </p:txBody>
      </p:sp>
      <p:pic>
        <p:nvPicPr>
          <p:cNvPr descr=" " id="342" name="Google Shape;342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13941" y="5116288"/>
            <a:ext cx="1811209" cy="437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0"/>
          <p:cNvSpPr txBox="1"/>
          <p:nvPr/>
        </p:nvSpPr>
        <p:spPr>
          <a:xfrm>
            <a:off x="1516742" y="1136085"/>
            <a:ext cx="9564913" cy="4585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4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Экосистема инновационных продуктов для построения измеримого сквозного охвата аудитории, для которой привычным является TV-first потребление:</a:t>
            </a:r>
            <a:endParaRPr b="1" i="0" sz="24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42891" lvl="0" marL="34289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7B00"/>
              </a:buClr>
              <a:buSzPts val="1400"/>
              <a:buFont typeface="Arial"/>
              <a:buChar char="•"/>
            </a:pPr>
            <a:r>
              <a:rPr b="1" i="0" lang="ru-RU" sz="20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Digital Curves Modelling</a:t>
            </a:r>
            <a:r>
              <a:rPr b="0" i="0" lang="ru-RU" sz="20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, собственный инструмент агентства: Big Data-анализ накопленных рекламных кампаний для точного прогноза охвата в Digital.</a:t>
            </a:r>
            <a:endParaRPr b="0" i="0" sz="20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196844" lvl="0" marL="37464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7B00"/>
              </a:buClr>
              <a:buSzPts val="1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42891" lvl="0" marL="34289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7B00"/>
              </a:buClr>
              <a:buSzPts val="1400"/>
              <a:buFont typeface="Arial"/>
              <a:buChar char="•"/>
            </a:pPr>
            <a:r>
              <a:rPr b="1" i="0" lang="ru-RU" sz="20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Programmatic DOOH (METER):</a:t>
            </a:r>
            <a:r>
              <a:rPr b="1" i="0" lang="ru-RU" sz="20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 </a:t>
            </a:r>
            <a:r>
              <a:rPr b="0" i="0" lang="ru-RU" sz="20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измерение Digital Out Of Home-охвата на агрегированных данных мобильных приложений, отслеживающих геолокацию и соц.дем. профили пользователей. </a:t>
            </a:r>
            <a:endParaRPr b="0" i="0" sz="20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196844" lvl="0" marL="37464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7B00"/>
              </a:buClr>
              <a:buSzPts val="1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42891" lvl="0" marL="34289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7B00"/>
              </a:buClr>
              <a:buSzPts val="1400"/>
              <a:buFont typeface="Arial"/>
              <a:buChar char="•"/>
            </a:pPr>
            <a:r>
              <a:rPr b="1" i="0" lang="ru-RU" sz="20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O2O-кампания:</a:t>
            </a:r>
            <a:r>
              <a:rPr b="0" i="0" lang="ru-RU" sz="20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 ретаргетинг увидевших рекламу на щитах в Meta/TikTok. Digital + Digital Out Of Home, спланированные как единое пространство для бесшовной коммуникации.</a:t>
            </a:r>
            <a:endParaRPr b="0" i="0" sz="20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449" name="Google Shape;449;p10"/>
          <p:cNvSpPr/>
          <p:nvPr/>
        </p:nvSpPr>
        <p:spPr>
          <a:xfrm>
            <a:off x="1106487" y="1179872"/>
            <a:ext cx="74613" cy="4404851"/>
          </a:xfrm>
          <a:prstGeom prst="rect">
            <a:avLst/>
          </a:prstGeom>
          <a:solidFill>
            <a:srgbClr val="AE7B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33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1"/>
          <p:cNvSpPr txBox="1"/>
          <p:nvPr/>
        </p:nvSpPr>
        <p:spPr>
          <a:xfrm>
            <a:off x="587377" y="438039"/>
            <a:ext cx="5280025" cy="15388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44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DIGITAL CURVES MODELLING</a:t>
            </a:r>
            <a:endParaRPr b="1" i="0" sz="4400" u="none" cap="none" strike="noStrike">
              <a:solidFill>
                <a:srgbClr val="AE7B00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456" name="Google Shape;456;p11"/>
          <p:cNvSpPr txBox="1"/>
          <p:nvPr/>
        </p:nvSpPr>
        <p:spPr>
          <a:xfrm>
            <a:off x="530236" y="2083067"/>
            <a:ext cx="5394300" cy="45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0" i="0" lang="ru-RU" sz="12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Если на рынке </a:t>
            </a:r>
            <a:r>
              <a:rPr b="1" i="0" lang="ru-RU" sz="12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нет инструмента </a:t>
            </a:r>
            <a:r>
              <a:rPr b="0" i="0" lang="ru-RU" sz="12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для планирования cost-эффективного охвата в digital и </a:t>
            </a:r>
            <a:r>
              <a:rPr b="1" i="0" lang="ru-RU" sz="12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нет релевантных данных </a:t>
            </a:r>
            <a:r>
              <a:rPr b="0" i="0" lang="ru-RU" sz="12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для анализа, мы решили создать </a:t>
            </a:r>
            <a:r>
              <a:rPr b="1" i="0" lang="ru-RU" sz="12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СОБСТВЕННЫЙ</a:t>
            </a:r>
            <a:r>
              <a:rPr b="1" i="0" lang="ru-RU" sz="12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 </a:t>
            </a:r>
            <a:r>
              <a:rPr b="0" i="0" lang="ru-RU" sz="12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инструмент и проанализировать большие данные на основе </a:t>
            </a:r>
            <a:r>
              <a:rPr b="1" i="0" lang="ru-RU" sz="12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ПРОВЕДЕННЫХ НАМИ</a:t>
            </a:r>
            <a:r>
              <a:rPr b="0" i="0" lang="ru-RU" sz="12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 </a:t>
            </a:r>
            <a:r>
              <a:rPr b="0" i="0" lang="ru-RU" sz="12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рекламных кампаний со схожей целевой аудиторией и media kpi за всю историю работы. </a:t>
            </a:r>
            <a:endParaRPr b="0" i="0" sz="12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0" i="0" lang="ru-RU" sz="12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С помощью линейной регрессии инструмент агентства помогает выявить зависимость отклика медиа KPI от бюджета, давая мощное преимущество в оптимизации рекламных стратегий. </a:t>
            </a:r>
            <a:endParaRPr b="0" i="0" sz="12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0" i="0" lang="ru-RU" sz="12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В процессе планирования рекламной кампании для Herbalife мы использовали его для построения кривых накопления охвата целевой аудитории (Cover Build Up) и для нахождения такого уровня бюджета, после которого охват начинает расти медленнее, чем сам бюджет (эффект Diminishing Returns). </a:t>
            </a:r>
            <a:endParaRPr b="0" i="0" sz="12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400"/>
              </a:spcBef>
              <a:spcAft>
                <a:spcPts val="1200"/>
              </a:spcAft>
              <a:buNone/>
            </a:pPr>
            <a:r>
              <a:rPr b="1" i="0" lang="ru-RU" sz="12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Это открывает новые горизонты для точного планирования в Digital и напоминает правила игры на ТВ, где каждая инвестиция в рекламные усилия имеет четко прослеживаемый эффект.</a:t>
            </a:r>
            <a:endParaRPr b="1" i="0" sz="1000" u="none" cap="none" strike="noStrike">
              <a:solidFill>
                <a:srgbClr val="AE7B00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457" name="Google Shape;457;p11"/>
          <p:cNvSpPr txBox="1"/>
          <p:nvPr/>
        </p:nvSpPr>
        <p:spPr>
          <a:xfrm>
            <a:off x="6164663" y="1230675"/>
            <a:ext cx="5784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FFFFFF"/>
                </a:solidFill>
                <a:latin typeface="Jost"/>
                <a:ea typeface="Jost"/>
                <a:cs typeface="Jost"/>
                <a:sym typeface="Jost"/>
              </a:rPr>
              <a:t>Подход к определению охвата по модели </a:t>
            </a:r>
            <a:endParaRPr b="1">
              <a:solidFill>
                <a:srgbClr val="FFFFFF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FFFFFF"/>
                </a:solidFill>
                <a:latin typeface="Jost"/>
                <a:ea typeface="Jost"/>
                <a:cs typeface="Jost"/>
                <a:sym typeface="Jost"/>
              </a:rPr>
              <a:t>Diminishing Returns в Digital</a:t>
            </a:r>
            <a:endParaRPr b="1">
              <a:solidFill>
                <a:srgbClr val="FFFFFF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458" name="Google Shape;458;p11"/>
          <p:cNvSpPr txBox="1"/>
          <p:nvPr/>
        </p:nvSpPr>
        <p:spPr>
          <a:xfrm>
            <a:off x="6988613" y="5105600"/>
            <a:ext cx="4765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1155CC"/>
                </a:solidFill>
                <a:latin typeface="Jost"/>
                <a:ea typeface="Jost"/>
                <a:cs typeface="Jost"/>
                <a:sym typeface="Jost"/>
              </a:rPr>
              <a:t>Голубой</a:t>
            </a:r>
            <a:r>
              <a:rPr lang="ru-RU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 - охват целевой аудитории</a:t>
            </a:r>
            <a:endParaRPr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CC0000"/>
                </a:solidFill>
                <a:latin typeface="Jost"/>
                <a:ea typeface="Jost"/>
                <a:cs typeface="Jost"/>
                <a:sym typeface="Jost"/>
              </a:rPr>
              <a:t>Красный </a:t>
            </a:r>
            <a:r>
              <a:rPr lang="ru-RU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- прирост охвата целевой аудитории</a:t>
            </a:r>
            <a:endParaRPr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6AA84F"/>
                </a:solidFill>
                <a:latin typeface="Jost"/>
                <a:ea typeface="Jost"/>
                <a:cs typeface="Jost"/>
                <a:sym typeface="Jost"/>
              </a:rPr>
              <a:t>Зеленый </a:t>
            </a:r>
            <a:r>
              <a:rPr lang="ru-RU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- прирост цены за охват целевой аудитории</a:t>
            </a:r>
            <a:endParaRPr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F1C232"/>
                </a:solidFill>
                <a:latin typeface="Jost"/>
                <a:ea typeface="Jost"/>
                <a:cs typeface="Jost"/>
                <a:sym typeface="Jost"/>
              </a:rPr>
              <a:t>Желтый </a:t>
            </a:r>
            <a:r>
              <a:rPr lang="ru-RU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- кост-эффективный объем инвентаря</a:t>
            </a:r>
            <a:endParaRPr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  <p:pic>
        <p:nvPicPr>
          <p:cNvPr id="459" name="Google Shape;459;p11"/>
          <p:cNvPicPr preferRelativeResize="0"/>
          <p:nvPr/>
        </p:nvPicPr>
        <p:blipFill rotWithShape="1">
          <a:blip r:embed="rId3">
            <a:alphaModFix/>
          </a:blip>
          <a:srcRect b="44668" l="14505" r="28250" t="15303"/>
          <a:stretch/>
        </p:blipFill>
        <p:spPr>
          <a:xfrm>
            <a:off x="6359825" y="1976907"/>
            <a:ext cx="5394300" cy="2667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erial view of people walking on raod" id="465" name="Google Shape;465;p12"/>
          <p:cNvPicPr preferRelativeResize="0"/>
          <p:nvPr/>
        </p:nvPicPr>
        <p:blipFill rotWithShape="1">
          <a:blip r:embed="rId3">
            <a:alphaModFix amt="8000"/>
          </a:blip>
          <a:srcRect b="7876" l="0" r="0" t="7877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12"/>
          <p:cNvSpPr/>
          <p:nvPr/>
        </p:nvSpPr>
        <p:spPr>
          <a:xfrm>
            <a:off x="839788" y="1846263"/>
            <a:ext cx="3241675" cy="5011737"/>
          </a:xfrm>
          <a:prstGeom prst="rect">
            <a:avLst/>
          </a:prstGeom>
          <a:solidFill>
            <a:srgbClr val="AE7B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12"/>
          <p:cNvSpPr/>
          <p:nvPr/>
        </p:nvSpPr>
        <p:spPr>
          <a:xfrm>
            <a:off x="4497388" y="1846263"/>
            <a:ext cx="3241675" cy="5011737"/>
          </a:xfrm>
          <a:prstGeom prst="rect">
            <a:avLst/>
          </a:prstGeom>
          <a:solidFill>
            <a:srgbClr val="AE7B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12"/>
          <p:cNvSpPr/>
          <p:nvPr/>
        </p:nvSpPr>
        <p:spPr>
          <a:xfrm>
            <a:off x="8154988" y="1846263"/>
            <a:ext cx="3241675" cy="5011737"/>
          </a:xfrm>
          <a:prstGeom prst="rect">
            <a:avLst/>
          </a:prstGeom>
          <a:solidFill>
            <a:srgbClr val="AE7B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12"/>
          <p:cNvSpPr txBox="1"/>
          <p:nvPr/>
        </p:nvSpPr>
        <p:spPr>
          <a:xfrm>
            <a:off x="1016700" y="578776"/>
            <a:ext cx="10158600" cy="101563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54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РЕАЛИЗАЦИЯ</a:t>
            </a:r>
            <a:endParaRPr b="1" i="0" sz="54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470" name="Google Shape;470;p12"/>
          <p:cNvSpPr txBox="1"/>
          <p:nvPr/>
        </p:nvSpPr>
        <p:spPr>
          <a:xfrm>
            <a:off x="1001501" y="2258567"/>
            <a:ext cx="2685128" cy="73863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00" u="none" cap="none" strike="noStrik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Этап 1: </a:t>
            </a:r>
            <a:br>
              <a:rPr b="1" i="0" lang="ru-RU" sz="1800" u="none" cap="none" strike="noStrik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</a:br>
            <a:r>
              <a:rPr b="1" i="0" lang="ru-RU" sz="1800" u="none" cap="none" strike="noStrik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Планирование Digital</a:t>
            </a:r>
            <a:endParaRPr b="1" i="0" sz="1800" u="none" cap="none" strike="noStrike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471" name="Google Shape;471;p12"/>
          <p:cNvSpPr txBox="1"/>
          <p:nvPr/>
        </p:nvSpPr>
        <p:spPr>
          <a:xfrm>
            <a:off x="972016" y="2856844"/>
            <a:ext cx="3022500" cy="28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0" i="0" lang="ru-RU" sz="12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Разработали собственный инструмент Digital Curves Modelling для расчёта оптимального охвата в Digital через анализ накопленных данных рекламных кампаний с похожей аудиторией.</a:t>
            </a:r>
            <a:endParaRPr b="0" i="0" sz="12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0" i="0" lang="ru-RU" sz="12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После планирования на основе больших данных запустили охватную кампанию в Digital с использованием DV360 (Google, YouTube), BYYD programmatic и соц.сетей Meta и TikTok.</a:t>
            </a:r>
            <a:br>
              <a:rPr b="0" i="0" lang="ru-RU" sz="12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</a:br>
            <a:br>
              <a:rPr b="0" i="0" lang="ru-RU" sz="12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</a:br>
            <a:endParaRPr b="0" i="0" sz="12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472" name="Google Shape;472;p12"/>
          <p:cNvSpPr txBox="1"/>
          <p:nvPr/>
        </p:nvSpPr>
        <p:spPr>
          <a:xfrm>
            <a:off x="4757058" y="2238943"/>
            <a:ext cx="2620395" cy="73863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00" u="none" cap="none" strike="noStrik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Этап 2: </a:t>
            </a:r>
            <a:br>
              <a:rPr b="1" i="0" lang="ru-RU" sz="1800" u="none" cap="none" strike="noStrik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</a:br>
            <a:r>
              <a:rPr b="1" i="0" lang="ru-RU" sz="1800" u="none" cap="none" strike="noStrik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Programmatic DOOH</a:t>
            </a:r>
            <a:endParaRPr b="1" i="0" sz="1800" u="none" cap="none" strike="noStrike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473" name="Google Shape;473;p12"/>
          <p:cNvSpPr txBox="1"/>
          <p:nvPr/>
        </p:nvSpPr>
        <p:spPr>
          <a:xfrm>
            <a:off x="4768180" y="2860544"/>
            <a:ext cx="2808278" cy="398567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0" i="0" lang="ru-RU" sz="12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В наружной рекламе использовался таргетинг по целевой аудитории с помощью технологии Meter от Geomotive, анализирующей данные мобильных приложений с отслеживанием геолокации и социальных профилей пользователей. </a:t>
            </a:r>
            <a:endParaRPr b="0" i="0" sz="12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0" i="0" lang="ru-RU" sz="12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Ролики показывались на экранах только в моменты максимального скопления целевой аудитории, а оплата взималась не за показ, а за контакт с ней. </a:t>
            </a:r>
            <a:endParaRPr b="0" i="0" sz="12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0" i="0" lang="ru-RU" sz="12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Herbalife стали первыми, кто применил такую модель закупки в Казахстане.</a:t>
            </a:r>
            <a:endParaRPr b="0" i="0" sz="12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474" name="Google Shape;474;p12"/>
          <p:cNvSpPr txBox="1"/>
          <p:nvPr/>
        </p:nvSpPr>
        <p:spPr>
          <a:xfrm>
            <a:off x="8446997" y="2258568"/>
            <a:ext cx="2017804" cy="73863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00" u="none" cap="none" strike="noStrik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Этап 3: </a:t>
            </a:r>
            <a:br>
              <a:rPr b="1" i="0" lang="ru-RU" sz="1800" u="none" cap="none" strike="noStrik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</a:br>
            <a:r>
              <a:rPr b="1" i="0" lang="ru-RU" sz="1800" u="none" cap="none" strike="noStrik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O2O-кампания</a:t>
            </a:r>
            <a:endParaRPr b="1" i="0" sz="1800" u="none" cap="none" strike="noStrike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475" name="Google Shape;475;p12"/>
          <p:cNvSpPr txBox="1"/>
          <p:nvPr/>
        </p:nvSpPr>
        <p:spPr>
          <a:xfrm>
            <a:off x="8458531" y="2860544"/>
            <a:ext cx="2630384" cy="377331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0" i="0" lang="ru-RU" sz="12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Для оценки охвата и синергии между programmatic Digital Out Of Home и Digital (О2О-кампания) использовалась технология Meter от Geomotive. </a:t>
            </a:r>
            <a:endParaRPr b="0" i="0" sz="12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0" i="0" lang="ru-RU" sz="12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После завершения кампании в наружной рекламе мы загрузили уникальные идентификаторы телефонов в Meta и TikTok, запустив ретаргетинг с высоким мэтчингом (более 50%).</a:t>
            </a:r>
            <a:endParaRPr b="0" i="0" sz="12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0" i="0" lang="ru-RU" sz="12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Это позволило точно оценить дополнительный охват и эффективность кампании.</a:t>
            </a:r>
            <a:endParaRPr b="0" i="0" sz="12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oup of people crossing pedestrian lane" id="481" name="Google Shape;481;p13"/>
          <p:cNvPicPr preferRelativeResize="0"/>
          <p:nvPr/>
        </p:nvPicPr>
        <p:blipFill rotWithShape="1">
          <a:blip r:embed="rId3">
            <a:alphaModFix amt="25000"/>
          </a:blip>
          <a:srcRect b="7850" l="0" r="0" t="7850"/>
          <a:stretch/>
        </p:blipFill>
        <p:spPr>
          <a:xfrm>
            <a:off x="-5444" y="0"/>
            <a:ext cx="122028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13"/>
          <p:cNvSpPr/>
          <p:nvPr/>
        </p:nvSpPr>
        <p:spPr>
          <a:xfrm>
            <a:off x="1229062" y="2476501"/>
            <a:ext cx="3720817" cy="2633423"/>
          </a:xfrm>
          <a:prstGeom prst="homePlat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1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13"/>
          <p:cNvSpPr txBox="1"/>
          <p:nvPr/>
        </p:nvSpPr>
        <p:spPr>
          <a:xfrm>
            <a:off x="1509185" y="3218545"/>
            <a:ext cx="2626708" cy="115394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5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Захват внимания</a:t>
            </a:r>
            <a:endParaRPr b="1" i="0" sz="15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5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реклама в DV360 (Google, </a:t>
            </a:r>
            <a:r>
              <a:rPr lang="ru-RU" sz="15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YouTube</a:t>
            </a:r>
            <a:r>
              <a:rPr b="0" i="0" lang="ru-RU" sz="15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), BYYD programmatic </a:t>
            </a:r>
            <a:br>
              <a:rPr b="0" i="0" lang="ru-RU" sz="15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</a:br>
            <a:r>
              <a:rPr b="0" i="0" lang="ru-RU" sz="15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и соцсетях Meta, TikTok.</a:t>
            </a:r>
            <a:endParaRPr b="0" i="0" sz="15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484" name="Google Shape;484;p13"/>
          <p:cNvSpPr txBox="1"/>
          <p:nvPr/>
        </p:nvSpPr>
        <p:spPr>
          <a:xfrm>
            <a:off x="1016700" y="578776"/>
            <a:ext cx="10158600" cy="101563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54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РЕАЛИЗАЦИЯ</a:t>
            </a:r>
            <a:endParaRPr b="1" i="0" sz="54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485" name="Google Shape;485;p13"/>
          <p:cNvSpPr/>
          <p:nvPr/>
        </p:nvSpPr>
        <p:spPr>
          <a:xfrm>
            <a:off x="6920894" y="2494184"/>
            <a:ext cx="4109661" cy="2598057"/>
          </a:xfrm>
          <a:prstGeom prst="chevron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13"/>
          <p:cNvSpPr/>
          <p:nvPr/>
        </p:nvSpPr>
        <p:spPr>
          <a:xfrm>
            <a:off x="3877961" y="2494184"/>
            <a:ext cx="4109661" cy="2598057"/>
          </a:xfrm>
          <a:prstGeom prst="chevron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13"/>
          <p:cNvSpPr txBox="1"/>
          <p:nvPr/>
        </p:nvSpPr>
        <p:spPr>
          <a:xfrm>
            <a:off x="5281387" y="3276602"/>
            <a:ext cx="2057400" cy="92534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5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Расширение охвата</a:t>
            </a:r>
            <a:endParaRPr b="1" i="0" sz="15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5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просмотр рекламы </a:t>
            </a:r>
            <a:br>
              <a:rPr b="0" i="0" lang="ru-RU" sz="15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</a:br>
            <a:r>
              <a:rPr b="0" i="0" lang="ru-RU" sz="15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в Digital Out Of Home</a:t>
            </a:r>
            <a:endParaRPr b="0" i="0" sz="15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488" name="Google Shape;488;p13"/>
          <p:cNvSpPr txBox="1"/>
          <p:nvPr/>
        </p:nvSpPr>
        <p:spPr>
          <a:xfrm>
            <a:off x="8364992" y="3218545"/>
            <a:ext cx="2069872" cy="98483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5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Ретаргетинг</a:t>
            </a:r>
            <a:endParaRPr b="1" i="0" sz="15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5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в Meta и Tiktok на тех, </a:t>
            </a:r>
            <a:br>
              <a:rPr b="0" i="0" lang="ru-RU" sz="15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</a:br>
            <a:r>
              <a:rPr b="0" i="0" lang="ru-RU" sz="15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кто видел рекламу </a:t>
            </a:r>
            <a:br>
              <a:rPr b="0" i="0" lang="ru-RU" sz="15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</a:br>
            <a:r>
              <a:rPr b="0" i="0" lang="ru-RU" sz="15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в DOOH</a:t>
            </a:r>
            <a:endParaRPr b="0" i="0" sz="15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3" name="Google Shape;493;p14"/>
          <p:cNvGrpSpPr/>
          <p:nvPr/>
        </p:nvGrpSpPr>
        <p:grpSpPr>
          <a:xfrm>
            <a:off x="612247" y="368301"/>
            <a:ext cx="10967506" cy="6121398"/>
            <a:chOff x="612247" y="368301"/>
            <a:chExt cx="10967506" cy="6121398"/>
          </a:xfrm>
        </p:grpSpPr>
        <p:pic>
          <p:nvPicPr>
            <p:cNvPr id="494" name="Google Shape;494;p1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12247" y="368301"/>
              <a:ext cx="10967506" cy="61213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5" name="Google Shape;495;p14"/>
            <p:cNvSpPr/>
            <p:nvPr/>
          </p:nvSpPr>
          <p:spPr>
            <a:xfrm>
              <a:off x="9265550" y="1878400"/>
              <a:ext cx="2231400" cy="477600"/>
            </a:xfrm>
            <a:prstGeom prst="rect">
              <a:avLst/>
            </a:prstGeom>
            <a:solidFill>
              <a:srgbClr val="2664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een stadium chairs" id="501" name="Google Shape;501;p15"/>
          <p:cNvPicPr preferRelativeResize="0"/>
          <p:nvPr/>
        </p:nvPicPr>
        <p:blipFill rotWithShape="1">
          <a:blip r:embed="rId3">
            <a:alphaModFix amt="13000"/>
          </a:blip>
          <a:srcRect b="7813" l="0" r="0" t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15"/>
          <p:cNvSpPr/>
          <p:nvPr/>
        </p:nvSpPr>
        <p:spPr>
          <a:xfrm>
            <a:off x="0" y="1901571"/>
            <a:ext cx="12192000" cy="3574998"/>
          </a:xfrm>
          <a:prstGeom prst="rect">
            <a:avLst/>
          </a:prstGeom>
          <a:solidFill>
            <a:srgbClr val="AE7B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15"/>
          <p:cNvSpPr txBox="1"/>
          <p:nvPr/>
        </p:nvSpPr>
        <p:spPr>
          <a:xfrm>
            <a:off x="813594" y="4235320"/>
            <a:ext cx="10960101" cy="1498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3736" lvl="0" marL="285750" marR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lt1"/>
              </a:buClr>
              <a:buSzPts val="1764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AE7B00"/>
              </a:solidFill>
              <a:latin typeface="Jost"/>
              <a:ea typeface="Jost"/>
              <a:cs typeface="Jost"/>
              <a:sym typeface="Jost"/>
            </a:endParaRPr>
          </a:p>
        </p:txBody>
      </p:sp>
      <p:grpSp>
        <p:nvGrpSpPr>
          <p:cNvPr id="504" name="Google Shape;504;p15"/>
          <p:cNvGrpSpPr/>
          <p:nvPr/>
        </p:nvGrpSpPr>
        <p:grpSpPr>
          <a:xfrm>
            <a:off x="839788" y="2851770"/>
            <a:ext cx="4939494" cy="769441"/>
            <a:chOff x="839788" y="1219200"/>
            <a:chExt cx="4939494" cy="769441"/>
          </a:xfrm>
        </p:grpSpPr>
        <p:sp>
          <p:nvSpPr>
            <p:cNvPr id="505" name="Google Shape;505;p15"/>
            <p:cNvSpPr txBox="1"/>
            <p:nvPr/>
          </p:nvSpPr>
          <p:spPr>
            <a:xfrm>
              <a:off x="839788" y="1219200"/>
              <a:ext cx="2109873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4400" u="none" cap="none" strike="noStrike">
                  <a:solidFill>
                    <a:schemeClr val="lt1"/>
                  </a:solidFill>
                  <a:latin typeface="Jost"/>
                  <a:ea typeface="Jost"/>
                  <a:cs typeface="Jost"/>
                  <a:sym typeface="Jost"/>
                </a:rPr>
                <a:t>+212%</a:t>
              </a:r>
              <a:endParaRPr/>
            </a:p>
          </p:txBody>
        </p:sp>
        <p:sp>
          <p:nvSpPr>
            <p:cNvPr id="506" name="Google Shape;506;p15"/>
            <p:cNvSpPr txBox="1"/>
            <p:nvPr/>
          </p:nvSpPr>
          <p:spPr>
            <a:xfrm>
              <a:off x="3307130" y="1344265"/>
              <a:ext cx="2472152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400" u="none" cap="none" strike="noStrike">
                  <a:solidFill>
                    <a:schemeClr val="lt1"/>
                  </a:solidFill>
                  <a:latin typeface="Jost"/>
                  <a:ea typeface="Jost"/>
                  <a:cs typeface="Jost"/>
                  <a:sym typeface="Jost"/>
                </a:rPr>
                <a:t>рост знания бренда </a:t>
              </a:r>
              <a:br>
                <a:rPr b="0" i="0" lang="ru-RU" sz="1400" u="none" cap="none" strike="noStrike">
                  <a:solidFill>
                    <a:schemeClr val="lt1"/>
                  </a:solidFill>
                  <a:latin typeface="Jost"/>
                  <a:ea typeface="Jost"/>
                  <a:cs typeface="Jost"/>
                  <a:sym typeface="Jost"/>
                </a:rPr>
              </a:br>
              <a:r>
                <a:rPr b="0" i="0" lang="ru-RU" sz="1400" u="none" cap="none" strike="noStrike">
                  <a:solidFill>
                    <a:schemeClr val="lt1"/>
                  </a:solidFill>
                  <a:latin typeface="Jost"/>
                  <a:ea typeface="Jost"/>
                  <a:cs typeface="Jost"/>
                  <a:sym typeface="Jost"/>
                </a:rPr>
                <a:t>в Узбекистане (24% → 75%) </a:t>
              </a:r>
              <a:endParaRPr b="0" i="0" sz="14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endParaRPr>
            </a:p>
          </p:txBody>
        </p:sp>
      </p:grpSp>
      <p:grpSp>
        <p:nvGrpSpPr>
          <p:cNvPr id="507" name="Google Shape;507;p15"/>
          <p:cNvGrpSpPr/>
          <p:nvPr/>
        </p:nvGrpSpPr>
        <p:grpSpPr>
          <a:xfrm>
            <a:off x="839788" y="3639170"/>
            <a:ext cx="4052542" cy="769441"/>
            <a:chOff x="839788" y="1955800"/>
            <a:chExt cx="4052542" cy="769441"/>
          </a:xfrm>
        </p:grpSpPr>
        <p:sp>
          <p:nvSpPr>
            <p:cNvPr id="508" name="Google Shape;508;p15"/>
            <p:cNvSpPr txBox="1"/>
            <p:nvPr/>
          </p:nvSpPr>
          <p:spPr>
            <a:xfrm>
              <a:off x="839788" y="1955800"/>
              <a:ext cx="2390398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4400" u="none" cap="none" strike="noStrike">
                  <a:solidFill>
                    <a:schemeClr val="lt1"/>
                  </a:solidFill>
                  <a:latin typeface="Jost"/>
                  <a:ea typeface="Jost"/>
                  <a:cs typeface="Jost"/>
                  <a:sym typeface="Jost"/>
                </a:rPr>
                <a:t>+1471%</a:t>
              </a:r>
              <a:endParaRPr/>
            </a:p>
          </p:txBody>
        </p:sp>
        <p:sp>
          <p:nvSpPr>
            <p:cNvPr id="509" name="Google Shape;509;p15"/>
            <p:cNvSpPr txBox="1"/>
            <p:nvPr/>
          </p:nvSpPr>
          <p:spPr>
            <a:xfrm>
              <a:off x="3330684" y="2181059"/>
              <a:ext cx="1561646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400" u="none" cap="none" strike="noStrike">
                  <a:solidFill>
                    <a:schemeClr val="lt1"/>
                  </a:solidFill>
                  <a:latin typeface="Jost"/>
                  <a:ea typeface="Jost"/>
                  <a:cs typeface="Jost"/>
                  <a:sym typeface="Jost"/>
                </a:rPr>
                <a:t>пробные покупки</a:t>
              </a:r>
              <a:endParaRPr b="0" i="0" sz="14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endParaRPr>
            </a:p>
          </p:txBody>
        </p:sp>
      </p:grpSp>
      <p:grpSp>
        <p:nvGrpSpPr>
          <p:cNvPr id="510" name="Google Shape;510;p15"/>
          <p:cNvGrpSpPr/>
          <p:nvPr/>
        </p:nvGrpSpPr>
        <p:grpSpPr>
          <a:xfrm>
            <a:off x="6630988" y="2815302"/>
            <a:ext cx="4647734" cy="769441"/>
            <a:chOff x="6630988" y="1231900"/>
            <a:chExt cx="4647734" cy="769441"/>
          </a:xfrm>
        </p:grpSpPr>
        <p:sp>
          <p:nvSpPr>
            <p:cNvPr id="511" name="Google Shape;511;p15"/>
            <p:cNvSpPr txBox="1"/>
            <p:nvPr/>
          </p:nvSpPr>
          <p:spPr>
            <a:xfrm>
              <a:off x="6630988" y="1231900"/>
              <a:ext cx="1946367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4400" u="none" cap="none" strike="noStrike">
                  <a:solidFill>
                    <a:schemeClr val="lt1"/>
                  </a:solidFill>
                  <a:latin typeface="Jost"/>
                  <a:ea typeface="Jost"/>
                  <a:cs typeface="Jost"/>
                  <a:sym typeface="Jost"/>
                </a:rPr>
                <a:t>+1,4%</a:t>
              </a:r>
              <a:endParaRPr/>
            </a:p>
          </p:txBody>
        </p:sp>
        <p:sp>
          <p:nvSpPr>
            <p:cNvPr id="512" name="Google Shape;512;p15"/>
            <p:cNvSpPr txBox="1"/>
            <p:nvPr/>
          </p:nvSpPr>
          <p:spPr>
            <a:xfrm>
              <a:off x="8917178" y="1318689"/>
              <a:ext cx="2361544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400" u="none" cap="none" strike="noStrike">
                  <a:solidFill>
                    <a:schemeClr val="lt1"/>
                  </a:solidFill>
                  <a:latin typeface="Jost"/>
                  <a:ea typeface="Jost"/>
                  <a:cs typeface="Jost"/>
                  <a:sym typeface="Jost"/>
                </a:rPr>
                <a:t>рост знания бренда</a:t>
              </a:r>
              <a:br>
                <a:rPr b="0" i="0" lang="ru-RU" sz="1400" u="none" cap="none" strike="noStrike">
                  <a:solidFill>
                    <a:schemeClr val="lt1"/>
                  </a:solidFill>
                  <a:latin typeface="Jost"/>
                  <a:ea typeface="Jost"/>
                  <a:cs typeface="Jost"/>
                  <a:sym typeface="Jost"/>
                </a:rPr>
              </a:br>
              <a:r>
                <a:rPr b="0" i="0" lang="ru-RU" sz="1400" u="none" cap="none" strike="noStrike">
                  <a:solidFill>
                    <a:schemeClr val="lt1"/>
                  </a:solidFill>
                  <a:latin typeface="Jost"/>
                  <a:ea typeface="Jost"/>
                  <a:cs typeface="Jost"/>
                  <a:sym typeface="Jost"/>
                </a:rPr>
                <a:t>в Казахстане (69% → 70%) </a:t>
              </a:r>
              <a:endParaRPr b="0" i="0" sz="14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endParaRPr>
            </a:p>
          </p:txBody>
        </p:sp>
      </p:grpSp>
      <p:grpSp>
        <p:nvGrpSpPr>
          <p:cNvPr id="513" name="Google Shape;513;p15"/>
          <p:cNvGrpSpPr/>
          <p:nvPr/>
        </p:nvGrpSpPr>
        <p:grpSpPr>
          <a:xfrm>
            <a:off x="6630988" y="3594765"/>
            <a:ext cx="4285469" cy="769441"/>
            <a:chOff x="6630988" y="1922463"/>
            <a:chExt cx="4285469" cy="769441"/>
          </a:xfrm>
        </p:grpSpPr>
        <p:sp>
          <p:nvSpPr>
            <p:cNvPr id="514" name="Google Shape;514;p15"/>
            <p:cNvSpPr txBox="1"/>
            <p:nvPr/>
          </p:nvSpPr>
          <p:spPr>
            <a:xfrm>
              <a:off x="6630988" y="1922463"/>
              <a:ext cx="2345514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4400" u="none" cap="none" strike="noStrike">
                  <a:solidFill>
                    <a:schemeClr val="lt1"/>
                  </a:solidFill>
                  <a:latin typeface="Jost"/>
                  <a:ea typeface="Jost"/>
                  <a:cs typeface="Jost"/>
                  <a:sym typeface="Jost"/>
                </a:rPr>
                <a:t>+65,7%</a:t>
              </a:r>
              <a:endParaRPr/>
            </a:p>
          </p:txBody>
        </p:sp>
        <p:sp>
          <p:nvSpPr>
            <p:cNvPr id="515" name="Google Shape;515;p15"/>
            <p:cNvSpPr txBox="1"/>
            <p:nvPr/>
          </p:nvSpPr>
          <p:spPr>
            <a:xfrm>
              <a:off x="8976502" y="2103967"/>
              <a:ext cx="1939955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400" u="none" cap="none" strike="noStrike">
                  <a:solidFill>
                    <a:schemeClr val="lt1"/>
                  </a:solidFill>
                  <a:latin typeface="Jost"/>
                  <a:ea typeface="Jost"/>
                  <a:cs typeface="Jost"/>
                  <a:sym typeface="Jost"/>
                </a:rPr>
                <a:t>рост пробной покупки</a:t>
              </a:r>
              <a:endParaRPr b="0" i="0" sz="14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endParaRPr>
            </a:p>
          </p:txBody>
        </p:sp>
      </p:grpSp>
      <p:sp>
        <p:nvSpPr>
          <p:cNvPr id="516" name="Google Shape;516;p15"/>
          <p:cNvSpPr txBox="1"/>
          <p:nvPr/>
        </p:nvSpPr>
        <p:spPr>
          <a:xfrm>
            <a:off x="813594" y="692419"/>
            <a:ext cx="10564812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48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РЕЗУЛЬТАТ </a:t>
            </a:r>
            <a:endParaRPr b="0" i="0" sz="4800" u="none" cap="none" strike="noStrike">
              <a:solidFill>
                <a:srgbClr val="AE7B00"/>
              </a:solidFill>
              <a:latin typeface="Jost"/>
              <a:ea typeface="Jost"/>
              <a:cs typeface="Jost"/>
              <a:sym typeface="Jost"/>
            </a:endParaRPr>
          </a:p>
        </p:txBody>
      </p:sp>
      <p:cxnSp>
        <p:nvCxnSpPr>
          <p:cNvPr id="517" name="Google Shape;517;p15"/>
          <p:cNvCxnSpPr/>
          <p:nvPr/>
        </p:nvCxnSpPr>
        <p:spPr>
          <a:xfrm>
            <a:off x="6096000" y="2787808"/>
            <a:ext cx="0" cy="2209838"/>
          </a:xfrm>
          <a:prstGeom prst="straightConnector1">
            <a:avLst/>
          </a:prstGeom>
          <a:noFill/>
          <a:ln cap="flat" cmpd="sng" w="222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18" name="Google Shape;518;p15"/>
          <p:cNvGrpSpPr/>
          <p:nvPr/>
        </p:nvGrpSpPr>
        <p:grpSpPr>
          <a:xfrm>
            <a:off x="839788" y="4401208"/>
            <a:ext cx="4526660" cy="769441"/>
            <a:chOff x="839788" y="1955800"/>
            <a:chExt cx="4526660" cy="769441"/>
          </a:xfrm>
        </p:grpSpPr>
        <p:sp>
          <p:nvSpPr>
            <p:cNvPr id="519" name="Google Shape;519;p15"/>
            <p:cNvSpPr txBox="1"/>
            <p:nvPr/>
          </p:nvSpPr>
          <p:spPr>
            <a:xfrm>
              <a:off x="839788" y="1955800"/>
              <a:ext cx="2467342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4400" u="none" cap="none" strike="noStrike">
                  <a:solidFill>
                    <a:schemeClr val="lt1"/>
                  </a:solidFill>
                  <a:latin typeface="Jost"/>
                  <a:ea typeface="Jost"/>
                  <a:cs typeface="Jost"/>
                  <a:sym typeface="Jost"/>
                </a:rPr>
                <a:t>+3100%</a:t>
              </a:r>
              <a:endParaRPr/>
            </a:p>
          </p:txBody>
        </p:sp>
        <p:sp>
          <p:nvSpPr>
            <p:cNvPr id="520" name="Google Shape;520;p15"/>
            <p:cNvSpPr txBox="1"/>
            <p:nvPr/>
          </p:nvSpPr>
          <p:spPr>
            <a:xfrm>
              <a:off x="3333520" y="2078910"/>
              <a:ext cx="2032928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400" u="none" cap="none" strike="noStrike">
                  <a:solidFill>
                    <a:schemeClr val="lt1"/>
                  </a:solidFill>
                  <a:latin typeface="Jost"/>
                  <a:ea typeface="Jost"/>
                  <a:cs typeface="Jost"/>
                  <a:sym typeface="Jost"/>
                </a:rPr>
                <a:t>покупки за последние 3 месяца </a:t>
              </a:r>
              <a:endParaRPr b="0" i="0" sz="14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endParaRPr>
            </a:p>
          </p:txBody>
        </p:sp>
      </p:grpSp>
      <p:grpSp>
        <p:nvGrpSpPr>
          <p:cNvPr id="521" name="Google Shape;521;p15"/>
          <p:cNvGrpSpPr/>
          <p:nvPr/>
        </p:nvGrpSpPr>
        <p:grpSpPr>
          <a:xfrm>
            <a:off x="6630988" y="4356803"/>
            <a:ext cx="4284839" cy="769441"/>
            <a:chOff x="6630988" y="1922463"/>
            <a:chExt cx="4284839" cy="769441"/>
          </a:xfrm>
        </p:grpSpPr>
        <p:sp>
          <p:nvSpPr>
            <p:cNvPr id="522" name="Google Shape;522;p15"/>
            <p:cNvSpPr txBox="1"/>
            <p:nvPr/>
          </p:nvSpPr>
          <p:spPr>
            <a:xfrm>
              <a:off x="6630988" y="1922463"/>
              <a:ext cx="20329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4400" u="none" cap="none" strike="noStrike">
                  <a:solidFill>
                    <a:schemeClr val="lt1"/>
                  </a:solidFill>
                  <a:latin typeface="Jost"/>
                  <a:ea typeface="Jost"/>
                  <a:cs typeface="Jost"/>
                  <a:sym typeface="Jost"/>
                </a:rPr>
                <a:t>+116%</a:t>
              </a:r>
              <a:endParaRPr/>
            </a:p>
          </p:txBody>
        </p:sp>
        <p:sp>
          <p:nvSpPr>
            <p:cNvPr id="523" name="Google Shape;523;p15"/>
            <p:cNvSpPr txBox="1"/>
            <p:nvPr/>
          </p:nvSpPr>
          <p:spPr>
            <a:xfrm>
              <a:off x="8975727" y="2045594"/>
              <a:ext cx="19401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>
                  <a:solidFill>
                    <a:schemeClr val="lt1"/>
                  </a:solidFill>
                  <a:latin typeface="Jost"/>
                  <a:ea typeface="Jost"/>
                  <a:cs typeface="Jost"/>
                  <a:sym typeface="Jost"/>
                </a:rPr>
                <a:t>покупки за последние 3 месяца </a:t>
              </a:r>
              <a:endParaRPr b="0" i="0" sz="14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endParaRPr>
            </a:p>
          </p:txBody>
        </p:sp>
      </p:grpSp>
      <p:sp>
        <p:nvSpPr>
          <p:cNvPr id="524" name="Google Shape;524;p15"/>
          <p:cNvSpPr txBox="1"/>
          <p:nvPr/>
        </p:nvSpPr>
        <p:spPr>
          <a:xfrm>
            <a:off x="-988159" y="2036847"/>
            <a:ext cx="790023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2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УЗБЕКИСТАН</a:t>
            </a:r>
            <a:endParaRPr b="0" i="0" sz="32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525" name="Google Shape;525;p15"/>
          <p:cNvSpPr txBox="1"/>
          <p:nvPr/>
        </p:nvSpPr>
        <p:spPr>
          <a:xfrm>
            <a:off x="5026384" y="2032190"/>
            <a:ext cx="790023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2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КАЗАХСТАН</a:t>
            </a:r>
            <a:endParaRPr b="0" i="0" sz="32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6"/>
          <p:cNvSpPr/>
          <p:nvPr/>
        </p:nvSpPr>
        <p:spPr>
          <a:xfrm>
            <a:off x="1" y="0"/>
            <a:ext cx="61087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1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16"/>
          <p:cNvSpPr txBox="1"/>
          <p:nvPr/>
        </p:nvSpPr>
        <p:spPr>
          <a:xfrm>
            <a:off x="478299" y="343070"/>
            <a:ext cx="5603187" cy="12002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66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РЕЗУЛЬТАТ</a:t>
            </a:r>
            <a:endParaRPr b="1" i="0" sz="6600" u="none" cap="none" strike="noStrike">
              <a:solidFill>
                <a:srgbClr val="AE7B00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533" name="Google Shape;533;p16"/>
          <p:cNvSpPr txBox="1"/>
          <p:nvPr/>
        </p:nvSpPr>
        <p:spPr>
          <a:xfrm>
            <a:off x="617538" y="1914892"/>
            <a:ext cx="4873625" cy="30282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891" lvl="0" marL="34289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ru-RU" sz="1600" u="none" cap="none" strike="noStrik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Herbalife первым в категории доказал, что можно добиться роста без ТВ.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 </a:t>
            </a:r>
            <a:endParaRPr/>
          </a:p>
          <a:p>
            <a:pPr indent="-342891" lvl="0" marL="34289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ru-RU" sz="1600" u="none" cap="none" strike="noStrik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Мы создали бесшовную O2O-модель, объединив Digital и Digital Out Of Home с ретаргетингом в соц.сетях. </a:t>
            </a:r>
            <a:endParaRPr/>
          </a:p>
          <a:p>
            <a:pPr indent="-241290" lvl="0" marL="34289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42891" lvl="0" marL="34289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ru-RU" sz="1600" u="none" cap="none" strike="noStrik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Big Data-планирование через Digital Curves Modelling обеспечило точность, а технология Geomotive Meter впервые позволила измерить Digital Out Of Home-охват и ретаргетировать аудиторию в Meta и TikTok с мэтчингом &gt;50%. </a:t>
            </a:r>
            <a:endParaRPr/>
          </a:p>
          <a:p>
            <a:pPr indent="-241290" lvl="0" marL="34289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42891" lvl="0" marL="34289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ru-RU" sz="1600" u="none" cap="none" strike="noStrik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Мы задали новый стандарт в медиа, доказав, что Digital и Digital Out Of Home могут заменить ТВ.</a:t>
            </a:r>
            <a:endParaRPr/>
          </a:p>
        </p:txBody>
      </p:sp>
      <p:sp>
        <p:nvSpPr>
          <p:cNvPr id="534" name="Google Shape;534;p16"/>
          <p:cNvSpPr txBox="1"/>
          <p:nvPr/>
        </p:nvSpPr>
        <p:spPr>
          <a:xfrm>
            <a:off x="6726238" y="1914892"/>
            <a:ext cx="4848225" cy="215440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2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Наш инструмент дал возможность наращивать охват, равный ТВ, но</a:t>
            </a:r>
            <a:r>
              <a:rPr b="1" i="0" lang="ru-RU" sz="32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 </a:t>
            </a:r>
            <a:endParaRPr b="1" i="0" sz="32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2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в 2 раза дешевле!</a:t>
            </a:r>
            <a:r>
              <a:rPr b="0" i="0" lang="ru-RU" sz="32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*</a:t>
            </a:r>
            <a:endParaRPr b="0" i="0" sz="3200" u="none" cap="none" strike="noStrike">
              <a:solidFill>
                <a:srgbClr val="AE7B00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535" name="Google Shape;535;p16"/>
          <p:cNvSpPr txBox="1"/>
          <p:nvPr/>
        </p:nvSpPr>
        <p:spPr>
          <a:xfrm>
            <a:off x="6726239" y="5069462"/>
            <a:ext cx="4108910" cy="50805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*Аналогичный охват на ТВ с такой же частотой контакта по оценке агентства стоил бы в 2 раза дороже.</a:t>
            </a:r>
            <a:endParaRPr b="0" i="0" sz="1051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eople at concert" id="348" name="Google Shape;348;p2"/>
          <p:cNvPicPr preferRelativeResize="0"/>
          <p:nvPr/>
        </p:nvPicPr>
        <p:blipFill rotWithShape="1">
          <a:blip r:embed="rId3">
            <a:alphaModFix amt="14000"/>
          </a:blip>
          <a:srcRect b="7811" l="0" r="0" t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9" name="Google Shape;349;p2"/>
          <p:cNvGrpSpPr/>
          <p:nvPr/>
        </p:nvGrpSpPr>
        <p:grpSpPr>
          <a:xfrm rot="10800000">
            <a:off x="358696" y="296317"/>
            <a:ext cx="1085843" cy="667432"/>
            <a:chOff x="5515055" y="6071761"/>
            <a:chExt cx="986051" cy="606093"/>
          </a:xfrm>
        </p:grpSpPr>
        <p:sp>
          <p:nvSpPr>
            <p:cNvPr id="350" name="Google Shape;350;p2"/>
            <p:cNvSpPr/>
            <p:nvPr/>
          </p:nvSpPr>
          <p:spPr>
            <a:xfrm rot="-5400000">
              <a:off x="5895013" y="6071761"/>
              <a:ext cx="606093" cy="606093"/>
            </a:xfrm>
            <a:prstGeom prst="triangle">
              <a:avLst>
                <a:gd fmla="val 0" name="adj"/>
              </a:avLst>
            </a:prstGeom>
            <a:solidFill>
              <a:srgbClr val="AE7B00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67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endParaRPr>
            </a:p>
          </p:txBody>
        </p:sp>
        <p:sp>
          <p:nvSpPr>
            <p:cNvPr id="351" name="Google Shape;351;p2"/>
            <p:cNvSpPr/>
            <p:nvPr/>
          </p:nvSpPr>
          <p:spPr>
            <a:xfrm rot="-5400000">
              <a:off x="5515055" y="6071761"/>
              <a:ext cx="606093" cy="606093"/>
            </a:xfrm>
            <a:prstGeom prst="triangle">
              <a:avLst>
                <a:gd fmla="val 0" name="adj"/>
              </a:avLst>
            </a:prstGeom>
            <a:solidFill>
              <a:srgbClr val="AE7B00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67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endParaRPr>
            </a:p>
          </p:txBody>
        </p:sp>
      </p:grpSp>
      <p:sp>
        <p:nvSpPr>
          <p:cNvPr id="352" name="Google Shape;352;p2"/>
          <p:cNvSpPr/>
          <p:nvPr/>
        </p:nvSpPr>
        <p:spPr>
          <a:xfrm>
            <a:off x="358696" y="296318"/>
            <a:ext cx="11474608" cy="6265365"/>
          </a:xfrm>
          <a:prstGeom prst="rect">
            <a:avLst/>
          </a:prstGeom>
          <a:noFill/>
          <a:ln cap="flat" cmpd="sng" w="25400">
            <a:solidFill>
              <a:srgbClr val="AE7B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2"/>
          <p:cNvSpPr txBox="1"/>
          <p:nvPr/>
        </p:nvSpPr>
        <p:spPr>
          <a:xfrm>
            <a:off x="1026128" y="2731166"/>
            <a:ext cx="4290112" cy="35432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i="0" lang="ru-RU" sz="18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Клиент: </a:t>
            </a:r>
            <a:r>
              <a:rPr b="0" i="0" lang="ru-RU" sz="18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Herbalife, международная компания специализированного питания, реализующая свою продукцию методом прямых продаж. </a:t>
            </a:r>
            <a:endParaRPr b="0" i="0" sz="18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i="0" lang="ru-RU" sz="18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Цель:</a:t>
            </a:r>
            <a:r>
              <a:rPr b="0" i="0" lang="ru-RU" sz="18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 </a:t>
            </a:r>
            <a:r>
              <a:rPr b="0" i="0" lang="ru-RU" sz="18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Прирастить знание бренда на 20% после нескольких лет падения уровня знания и потребления.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i="0" lang="ru-RU" sz="18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ГЕО:</a:t>
            </a:r>
            <a:r>
              <a:rPr b="0" i="0" lang="ru-RU" sz="18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 </a:t>
            </a:r>
            <a:r>
              <a:rPr b="0" i="0" lang="ru-RU" sz="18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Казахстан, Узбекистан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354" name="Google Shape;354;p2"/>
          <p:cNvSpPr txBox="1"/>
          <p:nvPr/>
        </p:nvSpPr>
        <p:spPr>
          <a:xfrm>
            <a:off x="1026606" y="668067"/>
            <a:ext cx="5006549" cy="2063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i="0" lang="ru-RU" sz="48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ВВОДНАЯ ИНФОРМАЦИЯ</a:t>
            </a:r>
            <a:endParaRPr b="0" i="0" sz="4800" u="none" cap="none" strike="noStrike">
              <a:solidFill>
                <a:srgbClr val="AE7B00"/>
              </a:solidFill>
              <a:latin typeface="Jost"/>
              <a:ea typeface="Jost"/>
              <a:cs typeface="Jost"/>
              <a:sym typeface="Jost"/>
            </a:endParaRPr>
          </a:p>
        </p:txBody>
      </p:sp>
      <p:grpSp>
        <p:nvGrpSpPr>
          <p:cNvPr id="355" name="Google Shape;355;p2"/>
          <p:cNvGrpSpPr/>
          <p:nvPr/>
        </p:nvGrpSpPr>
        <p:grpSpPr>
          <a:xfrm>
            <a:off x="6333983" y="351243"/>
            <a:ext cx="5413432" cy="6154903"/>
            <a:chOff x="6103886" y="-233204"/>
            <a:chExt cx="5651354" cy="6425413"/>
          </a:xfrm>
        </p:grpSpPr>
        <p:pic>
          <p:nvPicPr>
            <p:cNvPr id="356" name="Google Shape;356;p2"/>
            <p:cNvPicPr preferRelativeResize="0"/>
            <p:nvPr/>
          </p:nvPicPr>
          <p:blipFill rotWithShape="1">
            <a:blip r:embed="rId4">
              <a:alphaModFix/>
            </a:blip>
            <a:srcRect b="0" l="0" r="449" t="0"/>
            <a:stretch/>
          </p:blipFill>
          <p:spPr>
            <a:xfrm>
              <a:off x="6103887" y="3004500"/>
              <a:ext cx="5651353" cy="31877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7" name="Google Shape;357;p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103886" y="-233204"/>
              <a:ext cx="5651353" cy="318804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"/>
          <p:cNvSpPr/>
          <p:nvPr/>
        </p:nvSpPr>
        <p:spPr>
          <a:xfrm>
            <a:off x="0" y="0"/>
            <a:ext cx="12191999" cy="3429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E5EC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3"/>
          <p:cNvSpPr txBox="1"/>
          <p:nvPr/>
        </p:nvSpPr>
        <p:spPr>
          <a:xfrm>
            <a:off x="666781" y="3812465"/>
            <a:ext cx="10858436" cy="21728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С таким</a:t>
            </a:r>
            <a:r>
              <a:rPr b="1" i="0" lang="ru-RU" sz="1600" u="none" cap="none" strike="noStrik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 </a:t>
            </a:r>
            <a:r>
              <a:rPr b="1" i="0" lang="ru-RU" sz="16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вызовом</a:t>
            </a:r>
            <a:r>
              <a:rPr b="1" i="0" lang="ru-RU" sz="1600" u="none" cap="none" strike="noStrik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 </a:t>
            </a:r>
            <a:r>
              <a:rPr b="0" i="0" lang="ru-RU" sz="1600" u="none" cap="none" strike="noStrik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мы столкнулись в 2024 году, когда Herbalife решил вырастить знание бренда </a:t>
            </a:r>
            <a:br>
              <a:rPr b="0" i="0" lang="ru-RU" sz="1600" u="none" cap="none" strike="noStrik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</a:br>
            <a:r>
              <a:rPr b="0" i="0" lang="ru-RU" sz="1600" u="none" cap="none" strike="noStrik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в Казахстане и Узбекистане после нескольких лет падения уровня знания и потребления.</a:t>
            </a:r>
            <a:br>
              <a:rPr b="0" i="0" lang="ru-RU" sz="1600" u="none" cap="none" strike="noStrik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</a:br>
            <a:endParaRPr b="0" i="0" sz="1600" u="none" cap="none" strike="noStrike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Нам предстояло найти другие каналы с более низким порогом бюджета, через которые можно коммуницировать с аудиторией бренда и достичь охвата, достаточного для необходимого повышения знания бренда. </a:t>
            </a:r>
            <a:br>
              <a:rPr b="0" i="0" lang="ru-RU" sz="1600" u="none" cap="none" strike="noStrik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</a:br>
            <a:br>
              <a:rPr b="0" i="0" lang="ru-RU" sz="1600" u="none" cap="none" strike="noStrik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</a:br>
            <a:r>
              <a:rPr b="1" i="0" lang="ru-RU" sz="16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И доказать, что это можно сделать и без ТВ.</a:t>
            </a:r>
            <a:endParaRPr b="0" i="0" sz="1600" u="none" cap="none" strike="noStrike">
              <a:solidFill>
                <a:srgbClr val="AE7B00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365" name="Google Shape;365;p3"/>
          <p:cNvSpPr txBox="1"/>
          <p:nvPr/>
        </p:nvSpPr>
        <p:spPr>
          <a:xfrm>
            <a:off x="1916923" y="5492947"/>
            <a:ext cx="8926800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Jost"/>
              <a:ea typeface="Jost"/>
              <a:cs typeface="Jost"/>
              <a:sym typeface="Jost"/>
            </a:endParaRPr>
          </a:p>
        </p:txBody>
      </p:sp>
      <p:grpSp>
        <p:nvGrpSpPr>
          <p:cNvPr id="366" name="Google Shape;366;p3"/>
          <p:cNvGrpSpPr/>
          <p:nvPr/>
        </p:nvGrpSpPr>
        <p:grpSpPr>
          <a:xfrm>
            <a:off x="10707381" y="2997200"/>
            <a:ext cx="1085843" cy="667432"/>
            <a:chOff x="5515055" y="6071761"/>
            <a:chExt cx="986051" cy="606093"/>
          </a:xfrm>
        </p:grpSpPr>
        <p:sp>
          <p:nvSpPr>
            <p:cNvPr id="367" name="Google Shape;367;p3"/>
            <p:cNvSpPr/>
            <p:nvPr/>
          </p:nvSpPr>
          <p:spPr>
            <a:xfrm rot="-5400000">
              <a:off x="5895013" y="6071761"/>
              <a:ext cx="606093" cy="606093"/>
            </a:xfrm>
            <a:prstGeom prst="triangle">
              <a:avLst>
                <a:gd fmla="val 0" name="adj"/>
              </a:avLst>
            </a:prstGeom>
            <a:solidFill>
              <a:srgbClr val="AE7B00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67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endParaRPr>
            </a:p>
          </p:txBody>
        </p:sp>
        <p:sp>
          <p:nvSpPr>
            <p:cNvPr id="368" name="Google Shape;368;p3"/>
            <p:cNvSpPr/>
            <p:nvPr/>
          </p:nvSpPr>
          <p:spPr>
            <a:xfrm rot="-5400000">
              <a:off x="5515055" y="6071761"/>
              <a:ext cx="606093" cy="606093"/>
            </a:xfrm>
            <a:prstGeom prst="triangle">
              <a:avLst>
                <a:gd fmla="val 0" name="adj"/>
              </a:avLst>
            </a:prstGeom>
            <a:solidFill>
              <a:srgbClr val="AE7B00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67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endParaRPr>
            </a:p>
          </p:txBody>
        </p:sp>
      </p:grpSp>
      <p:sp>
        <p:nvSpPr>
          <p:cNvPr id="369" name="Google Shape;369;p3"/>
          <p:cNvSpPr txBox="1"/>
          <p:nvPr/>
        </p:nvSpPr>
        <p:spPr>
          <a:xfrm>
            <a:off x="666781" y="407277"/>
            <a:ext cx="4026162" cy="12136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i="0" lang="ru-RU" sz="48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ЧЕЛЛЕНДЖ</a:t>
            </a:r>
            <a:endParaRPr b="0" i="0" sz="4800" u="none" cap="none" strike="noStrike">
              <a:solidFill>
                <a:srgbClr val="AE7B00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370" name="Google Shape;370;p3"/>
          <p:cNvSpPr txBox="1"/>
          <p:nvPr/>
        </p:nvSpPr>
        <p:spPr>
          <a:xfrm>
            <a:off x="666781" y="1714500"/>
            <a:ext cx="10060236" cy="13696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6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На рынках Казахстана и Узбекистана исторически наиболее охватным инструментом была ТВ-реклама, она же и единственный канал продвижения с признанной рынком технологией измерения аудиторных показателей с помощью продуктов индустриального измерителя - компании KResearch/Kantar. 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i="0" lang="ru-RU" sz="16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А что, если бюджет клиента недостаточен для продвижения на ТВ?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 " id="376" name="Google Shape;37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38" cy="6857108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4"/>
          <p:cNvSpPr txBox="1"/>
          <p:nvPr/>
        </p:nvSpPr>
        <p:spPr>
          <a:xfrm>
            <a:off x="502906" y="369483"/>
            <a:ext cx="1052620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48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ЦЕЛИ </a:t>
            </a:r>
            <a:r>
              <a:rPr b="1" i="0" lang="ru-RU" sz="44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                        </a:t>
            </a:r>
            <a:r>
              <a:rPr b="1" i="0" lang="ru-RU" sz="48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KPI</a:t>
            </a:r>
            <a:endParaRPr b="0" i="0" sz="48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  <p:grpSp>
        <p:nvGrpSpPr>
          <p:cNvPr id="378" name="Google Shape;378;p4"/>
          <p:cNvGrpSpPr/>
          <p:nvPr/>
        </p:nvGrpSpPr>
        <p:grpSpPr>
          <a:xfrm>
            <a:off x="839788" y="1350963"/>
            <a:ext cx="10489628" cy="1582737"/>
            <a:chOff x="839788" y="1535367"/>
            <a:chExt cx="10489628" cy="1582737"/>
          </a:xfrm>
        </p:grpSpPr>
        <p:sp>
          <p:nvSpPr>
            <p:cNvPr id="379" name="Google Shape;379;p4"/>
            <p:cNvSpPr/>
            <p:nvPr/>
          </p:nvSpPr>
          <p:spPr>
            <a:xfrm>
              <a:off x="839788" y="1535367"/>
              <a:ext cx="10489628" cy="1582737"/>
            </a:xfrm>
            <a:prstGeom prst="rect">
              <a:avLst/>
            </a:prstGeom>
            <a:solidFill>
              <a:srgbClr val="AE7B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4"/>
            <p:cNvSpPr txBox="1"/>
            <p:nvPr/>
          </p:nvSpPr>
          <p:spPr>
            <a:xfrm>
              <a:off x="6706030" y="1991406"/>
              <a:ext cx="4063570" cy="6494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600" u="none" cap="none" strike="noStrike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Рост знания бренда </a:t>
              </a:r>
              <a:r>
                <a:rPr b="1" i="0" lang="ru-RU" sz="1600" u="none" cap="none" strike="noStrike">
                  <a:solidFill>
                    <a:schemeClr val="lt1"/>
                  </a:solidFill>
                  <a:latin typeface="Jost"/>
                  <a:ea typeface="Jost"/>
                  <a:cs typeface="Jost"/>
                  <a:sym typeface="Jost"/>
                </a:rPr>
                <a:t>до 70%</a:t>
              </a:r>
              <a:r>
                <a:rPr b="0" i="0" lang="ru-RU" sz="1600" u="none" cap="none" strike="noStrike">
                  <a:solidFill>
                    <a:schemeClr val="lt1"/>
                  </a:solidFill>
                  <a:latin typeface="Jost"/>
                  <a:ea typeface="Jost"/>
                  <a:cs typeface="Jost"/>
                  <a:sym typeface="Jost"/>
                </a:rPr>
                <a:t> </a:t>
              </a:r>
              <a:r>
                <a:rPr b="0" i="0" lang="ru-RU" sz="1600" u="none" cap="none" strike="noStrike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в Казахстане и Узбекистане</a:t>
              </a:r>
              <a:endParaRPr/>
            </a:p>
          </p:txBody>
        </p:sp>
        <p:sp>
          <p:nvSpPr>
            <p:cNvPr id="381" name="Google Shape;381;p4"/>
            <p:cNvSpPr txBox="1"/>
            <p:nvPr/>
          </p:nvSpPr>
          <p:spPr>
            <a:xfrm>
              <a:off x="1002295" y="1792839"/>
              <a:ext cx="4946651" cy="12157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600" u="none" cap="none" strike="noStrike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В условиях ограниченного бюджета, </a:t>
              </a:r>
              <a:r>
                <a:rPr b="1" i="0" lang="ru-RU" sz="1600" u="none" cap="none" strike="noStrike">
                  <a:solidFill>
                    <a:schemeClr val="lt1"/>
                  </a:solidFill>
                  <a:latin typeface="Jost"/>
                  <a:ea typeface="Jost"/>
                  <a:cs typeface="Jost"/>
                  <a:sym typeface="Jost"/>
                </a:rPr>
                <a:t>не используя ТВ</a:t>
              </a:r>
              <a:r>
                <a:rPr b="1" i="0" lang="ru-RU" sz="1600" u="none" cap="none" strike="noStrike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 </a:t>
              </a:r>
              <a:r>
                <a:rPr b="0" i="0" lang="ru-RU" sz="1600" u="none" cap="none" strike="noStrike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достичь значимых показателей по росту знания бренда у аудитории, для коммуникации с которой типичной является TV-first стратегия</a:t>
              </a:r>
              <a:endParaRPr/>
            </a:p>
          </p:txBody>
        </p:sp>
        <p:cxnSp>
          <p:nvCxnSpPr>
            <p:cNvPr id="382" name="Google Shape;382;p4"/>
            <p:cNvCxnSpPr/>
            <p:nvPr/>
          </p:nvCxnSpPr>
          <p:spPr>
            <a:xfrm>
              <a:off x="6257053" y="1759807"/>
              <a:ext cx="0" cy="1133856"/>
            </a:xfrm>
            <a:prstGeom prst="straightConnector1">
              <a:avLst/>
            </a:prstGeom>
            <a:noFill/>
            <a:ln cap="flat" cmpd="sng" w="9525">
              <a:solidFill>
                <a:srgbClr val="161616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383" name="Google Shape;383;p4"/>
          <p:cNvGrpSpPr/>
          <p:nvPr/>
        </p:nvGrpSpPr>
        <p:grpSpPr>
          <a:xfrm>
            <a:off x="839788" y="3066771"/>
            <a:ext cx="10489628" cy="1582737"/>
            <a:chOff x="839788" y="3153855"/>
            <a:chExt cx="10489628" cy="1582737"/>
          </a:xfrm>
        </p:grpSpPr>
        <p:sp>
          <p:nvSpPr>
            <p:cNvPr id="384" name="Google Shape;384;p4"/>
            <p:cNvSpPr/>
            <p:nvPr/>
          </p:nvSpPr>
          <p:spPr>
            <a:xfrm>
              <a:off x="839788" y="3153855"/>
              <a:ext cx="10489628" cy="1582737"/>
            </a:xfrm>
            <a:prstGeom prst="rect">
              <a:avLst/>
            </a:prstGeom>
            <a:solidFill>
              <a:srgbClr val="AE7B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4"/>
            <p:cNvSpPr txBox="1"/>
            <p:nvPr/>
          </p:nvSpPr>
          <p:spPr>
            <a:xfrm>
              <a:off x="6706030" y="3361580"/>
              <a:ext cx="4323080" cy="12157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1600" u="none" cap="none" strike="noStrike">
                  <a:solidFill>
                    <a:schemeClr val="lt1"/>
                  </a:solidFill>
                  <a:latin typeface="Jost"/>
                  <a:ea typeface="Jost"/>
                  <a:cs typeface="Jost"/>
                  <a:sym typeface="Jost"/>
                </a:rPr>
                <a:t>Cost-эффективный уровень охвата </a:t>
              </a:r>
              <a:r>
                <a:rPr b="0" i="0" lang="ru-RU" sz="1600" u="none" cap="none" strike="noStrike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по модели Diminishing Returns (уровень, когда охват начинает расти медленнее, чем стоимость за каждый следующий % охвата)</a:t>
              </a:r>
              <a:endParaRPr/>
            </a:p>
          </p:txBody>
        </p:sp>
        <p:sp>
          <p:nvSpPr>
            <p:cNvPr id="386" name="Google Shape;386;p4"/>
            <p:cNvSpPr txBox="1"/>
            <p:nvPr/>
          </p:nvSpPr>
          <p:spPr>
            <a:xfrm>
              <a:off x="1002295" y="3659087"/>
              <a:ext cx="4268089" cy="6494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600" u="none" cap="none" strike="noStrike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Определить </a:t>
              </a:r>
              <a:r>
                <a:rPr b="1" i="0" lang="ru-RU" sz="1600" u="none" cap="none" strike="noStrike">
                  <a:solidFill>
                    <a:schemeClr val="lt1"/>
                  </a:solidFill>
                  <a:latin typeface="Jost"/>
                  <a:ea typeface="Jost"/>
                  <a:cs typeface="Jost"/>
                  <a:sym typeface="Jost"/>
                </a:rPr>
                <a:t>cost-эффективный уровень </a:t>
              </a:r>
              <a:br>
                <a:rPr b="1" i="0" lang="ru-RU" sz="1600" u="none" cap="none" strike="noStrike">
                  <a:solidFill>
                    <a:schemeClr val="lt1"/>
                  </a:solidFill>
                  <a:latin typeface="Jost"/>
                  <a:ea typeface="Jost"/>
                  <a:cs typeface="Jost"/>
                  <a:sym typeface="Jost"/>
                </a:rPr>
              </a:br>
              <a:r>
                <a:rPr b="1" i="0" lang="ru-RU" sz="1600" u="none" cap="none" strike="noStrike">
                  <a:solidFill>
                    <a:schemeClr val="lt1"/>
                  </a:solidFill>
                  <a:latin typeface="Jost"/>
                  <a:ea typeface="Jost"/>
                  <a:cs typeface="Jost"/>
                  <a:sym typeface="Jost"/>
                </a:rPr>
                <a:t>охвата</a:t>
              </a:r>
              <a:r>
                <a:rPr b="0" i="0" lang="ru-RU" sz="1600" u="none" cap="none" strike="noStrike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 в Digital для оптимизации затрат</a:t>
              </a:r>
              <a:endParaRPr/>
            </a:p>
          </p:txBody>
        </p:sp>
        <p:cxnSp>
          <p:nvCxnSpPr>
            <p:cNvPr id="387" name="Google Shape;387;p4"/>
            <p:cNvCxnSpPr/>
            <p:nvPr/>
          </p:nvCxnSpPr>
          <p:spPr>
            <a:xfrm>
              <a:off x="6257053" y="3378295"/>
              <a:ext cx="0" cy="1133856"/>
            </a:xfrm>
            <a:prstGeom prst="straightConnector1">
              <a:avLst/>
            </a:prstGeom>
            <a:noFill/>
            <a:ln cap="flat" cmpd="sng" w="9525">
              <a:solidFill>
                <a:srgbClr val="161616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388" name="Google Shape;388;p4"/>
          <p:cNvGrpSpPr/>
          <p:nvPr/>
        </p:nvGrpSpPr>
        <p:grpSpPr>
          <a:xfrm>
            <a:off x="839788" y="4772343"/>
            <a:ext cx="10489628" cy="1587882"/>
            <a:chOff x="839788" y="4772343"/>
            <a:chExt cx="10489628" cy="1587882"/>
          </a:xfrm>
        </p:grpSpPr>
        <p:sp>
          <p:nvSpPr>
            <p:cNvPr id="389" name="Google Shape;389;p4"/>
            <p:cNvSpPr/>
            <p:nvPr/>
          </p:nvSpPr>
          <p:spPr>
            <a:xfrm>
              <a:off x="839788" y="4772343"/>
              <a:ext cx="10489628" cy="1582737"/>
            </a:xfrm>
            <a:prstGeom prst="rect">
              <a:avLst/>
            </a:prstGeom>
            <a:solidFill>
              <a:srgbClr val="AE7B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4"/>
            <p:cNvSpPr txBox="1"/>
            <p:nvPr/>
          </p:nvSpPr>
          <p:spPr>
            <a:xfrm>
              <a:off x="6706030" y="4888725"/>
              <a:ext cx="4470000" cy="147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600" u="none" cap="none" strike="noStrike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Сквозной охват в </a:t>
              </a:r>
              <a:r>
                <a:rPr lang="ru-RU" sz="1600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D</a:t>
              </a:r>
              <a:r>
                <a:rPr b="0" i="0" lang="ru-RU" sz="1600" u="none" cap="none" strike="noStrike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igital + Digital Out Of Home </a:t>
              </a:r>
              <a:r>
                <a:rPr b="1" i="0" lang="ru-RU" sz="1600" u="none" cap="none" strike="noStrike">
                  <a:solidFill>
                    <a:schemeClr val="lt1"/>
                  </a:solidFill>
                  <a:latin typeface="Jost"/>
                  <a:ea typeface="Jost"/>
                  <a:cs typeface="Jost"/>
                  <a:sym typeface="Jost"/>
                </a:rPr>
                <a:t>70% аудитории </a:t>
              </a:r>
              <a:r>
                <a:rPr b="0" i="0" lang="ru-RU" sz="1600" u="none" cap="none" strike="noStrike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в Казахстане </a:t>
              </a:r>
              <a:br>
                <a:rPr b="0" i="0" lang="ru-RU" sz="1600" u="none" cap="none" strike="noStrike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</a:br>
              <a:r>
                <a:rPr b="0" i="0" lang="ru-RU" sz="1600" u="none" cap="none" strike="noStrike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и Узбекистане при </a:t>
              </a:r>
              <a:r>
                <a:rPr b="1" i="0" lang="ru-RU" sz="1600" u="none" cap="none" strike="noStrike">
                  <a:solidFill>
                    <a:schemeClr val="lt1"/>
                  </a:solidFill>
                  <a:latin typeface="Jost"/>
                  <a:ea typeface="Jost"/>
                  <a:cs typeface="Jost"/>
                  <a:sym typeface="Jost"/>
                </a:rPr>
                <a:t>частоте 6,81</a:t>
              </a:r>
              <a:r>
                <a:rPr b="0" i="0" lang="ru-RU" sz="1600" u="none" cap="none" strike="noStrike">
                  <a:solidFill>
                    <a:schemeClr val="lt1"/>
                  </a:solidFill>
                  <a:latin typeface="Jost"/>
                  <a:ea typeface="Jost"/>
                  <a:cs typeface="Jost"/>
                  <a:sym typeface="Jost"/>
                </a:rPr>
                <a:t> </a:t>
              </a:r>
              <a:r>
                <a:rPr b="0" i="0" lang="ru-RU" sz="1600" u="none" cap="none" strike="noStrike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(суммарный объем целевой аудитории в этих 2х странах - более 14 миллионов человек) </a:t>
              </a:r>
              <a:endParaRPr b="0" i="0" sz="1000" u="none" cap="none" strike="noStrik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endParaRPr>
            </a:p>
          </p:txBody>
        </p:sp>
        <p:sp>
          <p:nvSpPr>
            <p:cNvPr id="391" name="Google Shape;391;p4"/>
            <p:cNvSpPr txBox="1"/>
            <p:nvPr/>
          </p:nvSpPr>
          <p:spPr>
            <a:xfrm>
              <a:off x="1002295" y="5103403"/>
              <a:ext cx="4441825" cy="9325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600" u="none" cap="none" strike="noStrike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Обеспечить </a:t>
              </a:r>
              <a:r>
                <a:rPr b="1" i="0" lang="ru-RU" sz="1600" u="none" cap="none" strike="noStrike">
                  <a:solidFill>
                    <a:schemeClr val="lt1"/>
                  </a:solidFill>
                  <a:latin typeface="Jost"/>
                  <a:ea typeface="Jost"/>
                  <a:cs typeface="Jost"/>
                  <a:sym typeface="Jost"/>
                </a:rPr>
                <a:t>целевой уровень охвата </a:t>
              </a:r>
              <a:r>
                <a:rPr b="0" i="0" lang="ru-RU" sz="1600" u="none" cap="none" strike="noStrike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с помощью бесшовной связки Digital и Digital Out Of Home</a:t>
              </a:r>
              <a:endParaRPr b="0" i="0" sz="1000" u="none" cap="none" strike="noStrik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endParaRPr>
            </a:p>
          </p:txBody>
        </p:sp>
        <p:cxnSp>
          <p:nvCxnSpPr>
            <p:cNvPr id="392" name="Google Shape;392;p4"/>
            <p:cNvCxnSpPr/>
            <p:nvPr/>
          </p:nvCxnSpPr>
          <p:spPr>
            <a:xfrm>
              <a:off x="6257053" y="4996783"/>
              <a:ext cx="0" cy="1133856"/>
            </a:xfrm>
            <a:prstGeom prst="straightConnector1">
              <a:avLst/>
            </a:prstGeom>
            <a:noFill/>
            <a:ln cap="flat" cmpd="sng" w="9525">
              <a:solidFill>
                <a:srgbClr val="161616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orm's eye-view photography of ceiling" id="398" name="Google Shape;398;p5"/>
          <p:cNvPicPr preferRelativeResize="0"/>
          <p:nvPr/>
        </p:nvPicPr>
        <p:blipFill rotWithShape="1">
          <a:blip r:embed="rId3">
            <a:alphaModFix amt="15000"/>
          </a:blip>
          <a:srcRect b="7902" l="0" r="0" t="7903"/>
          <a:stretch/>
        </p:blipFill>
        <p:spPr>
          <a:xfrm>
            <a:off x="-1587" y="0"/>
            <a:ext cx="121935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5"/>
          <p:cNvSpPr txBox="1"/>
          <p:nvPr/>
        </p:nvSpPr>
        <p:spPr>
          <a:xfrm>
            <a:off x="648451" y="1323156"/>
            <a:ext cx="8926800" cy="241704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i="0" lang="ru-RU" sz="116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BIG IDEA</a:t>
            </a:r>
            <a:endParaRPr/>
          </a:p>
        </p:txBody>
      </p:sp>
      <p:sp>
        <p:nvSpPr>
          <p:cNvPr id="400" name="Google Shape;400;p5"/>
          <p:cNvSpPr txBox="1"/>
          <p:nvPr/>
        </p:nvSpPr>
        <p:spPr>
          <a:xfrm>
            <a:off x="737351" y="3871371"/>
            <a:ext cx="6552300" cy="12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Построение сквозного охвата через синергию </a:t>
            </a:r>
            <a:r>
              <a:rPr b="1" i="0" lang="ru-RU" sz="18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Digital</a:t>
            </a:r>
            <a:r>
              <a:rPr b="0" i="0" lang="ru-RU" sz="18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 </a:t>
            </a:r>
            <a:r>
              <a:rPr b="0" i="0" lang="ru-RU" sz="18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и </a:t>
            </a:r>
            <a:r>
              <a:rPr b="1" i="0" lang="ru-RU" sz="18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Digital Out Of Home</a:t>
            </a:r>
            <a:r>
              <a:rPr b="1" i="0" lang="ru-RU" sz="18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 </a:t>
            </a:r>
            <a:r>
              <a:rPr b="0" i="0" lang="ru-RU" sz="18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на основе </a:t>
            </a:r>
            <a:r>
              <a:rPr b="1" i="0" lang="ru-RU" sz="18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Big Data и О2О </a:t>
            </a:r>
            <a:r>
              <a:rPr b="0" i="0" lang="ru-RU" sz="18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позволит бренду значимо вырастить знание </a:t>
            </a:r>
            <a:r>
              <a:rPr b="1" i="0" lang="ru-RU" sz="18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без использования ТВ. </a:t>
            </a:r>
            <a:endParaRPr/>
          </a:p>
        </p:txBody>
      </p:sp>
      <p:pic>
        <p:nvPicPr>
          <p:cNvPr id="401" name="Google Shape;40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709147">
            <a:off x="8392546" y="1301485"/>
            <a:ext cx="2820545" cy="4255029"/>
          </a:xfrm>
          <a:prstGeom prst="rect">
            <a:avLst/>
          </a:prstGeom>
          <a:noFill/>
          <a:ln>
            <a:noFill/>
          </a:ln>
          <a:effectLst>
            <a:outerShdw blurRad="215900" rotWithShape="0" algn="tl" dir="4500000" dist="190500">
              <a:srgbClr val="000000">
                <a:alpha val="27843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/>
          <p:cNvSpPr/>
          <p:nvPr/>
        </p:nvSpPr>
        <p:spPr>
          <a:xfrm>
            <a:off x="1" y="0"/>
            <a:ext cx="61087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1" u="none" cap="none" strike="noStrike">
              <a:solidFill>
                <a:srgbClr val="E5EC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6"/>
          <p:cNvSpPr txBox="1"/>
          <p:nvPr/>
        </p:nvSpPr>
        <p:spPr>
          <a:xfrm>
            <a:off x="588963" y="635482"/>
            <a:ext cx="5191125" cy="558703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26997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i="0" lang="ru-RU" sz="48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ПРОБЛЕМА</a:t>
            </a:r>
            <a:endParaRPr b="0" i="0" sz="48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126997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Стандартный медиа-подход для подобных запусков базируется либо на основе </a:t>
            </a:r>
            <a:r>
              <a:rPr b="1" i="0" lang="ru-RU" sz="14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индустриальных данных</a:t>
            </a:r>
            <a:r>
              <a:rPr b="0" i="0" lang="ru-RU" sz="14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, либо на </a:t>
            </a:r>
            <a:r>
              <a:rPr b="1" i="0" lang="ru-RU" sz="14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бенчмарках</a:t>
            </a:r>
            <a:r>
              <a:rPr b="0" i="0" lang="ru-RU" sz="14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 по приросту знания у конкурентов от их рекламных активаций.</a:t>
            </a:r>
            <a:endParaRPr b="0" i="0" sz="14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126997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Но ближайшие </a:t>
            </a:r>
            <a:r>
              <a:rPr b="1" i="0" lang="ru-RU" sz="14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конкуренты Herbalife</a:t>
            </a:r>
            <a:r>
              <a:rPr b="1" i="0" lang="ru-RU" sz="14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 </a:t>
            </a:r>
            <a:r>
              <a:rPr b="0" i="0" lang="ru-RU" sz="14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- Faberlic, Oriflame, Tiens, Amway, Эвалар, Siberian Wellness, </a:t>
            </a:r>
            <a:br>
              <a:rPr b="0" i="0" lang="ru-RU" sz="14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</a:br>
            <a:r>
              <a:rPr b="0" i="0" lang="ru-RU" sz="14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LR health, Energy diet, Leovit, Solgar с 2020 года </a:t>
            </a:r>
            <a:br>
              <a:rPr b="0" i="0" lang="ru-RU" sz="14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</a:br>
            <a:r>
              <a:rPr b="1" i="0" lang="ru-RU" sz="14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не проводили масштабных активаций. </a:t>
            </a:r>
            <a:endParaRPr b="1" i="0" sz="1400" u="none" cap="none" strike="noStrike">
              <a:solidFill>
                <a:srgbClr val="AE7B00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126997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Это делало </a:t>
            </a:r>
            <a:r>
              <a:rPr b="1" i="0" lang="ru-RU" sz="14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невозможным</a:t>
            </a:r>
            <a:r>
              <a:rPr b="0" i="0" lang="ru-RU" sz="14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 планирование кампании с бенчмарком по приросту знания на основе их объемов продвижения и медиамикса для построения эффективного продвижения с высокой точностью прогнозирования. </a:t>
            </a:r>
            <a:endParaRPr b="0" i="0" sz="14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126997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Наружная реклама с точки зрения охвата аудитории </a:t>
            </a:r>
            <a:br>
              <a:rPr b="0" i="0" lang="ru-RU" sz="14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</a:br>
            <a:r>
              <a:rPr b="1" i="0" lang="ru-RU" sz="14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не измерялась в принципе</a:t>
            </a:r>
            <a:r>
              <a:rPr b="0" i="0" lang="ru-RU" sz="14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, а возможности аудиторного планирования в digital</a:t>
            </a:r>
            <a:r>
              <a:rPr b="1" i="0" lang="ru-RU" sz="14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 </a:t>
            </a:r>
            <a:r>
              <a:rPr b="0" i="0" lang="ru-RU" sz="14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были </a:t>
            </a:r>
            <a:r>
              <a:rPr b="1" i="0" lang="ru-RU" sz="14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ограничены</a:t>
            </a:r>
            <a:r>
              <a:rPr b="0" i="0" lang="ru-RU" sz="14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 несколькими локальными площадками. </a:t>
            </a:r>
            <a:endParaRPr b="0" i="0" sz="14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  <p:pic>
        <p:nvPicPr>
          <p:cNvPr id="409" name="Google Shape;40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57773" y="750040"/>
            <a:ext cx="5913503" cy="48983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0" name="Google Shape;410;p6"/>
          <p:cNvGrpSpPr/>
          <p:nvPr/>
        </p:nvGrpSpPr>
        <p:grpSpPr>
          <a:xfrm>
            <a:off x="10779953" y="5958114"/>
            <a:ext cx="1085843" cy="667432"/>
            <a:chOff x="5515055" y="6071761"/>
            <a:chExt cx="986051" cy="606093"/>
          </a:xfrm>
        </p:grpSpPr>
        <p:sp>
          <p:nvSpPr>
            <p:cNvPr id="411" name="Google Shape;411;p6"/>
            <p:cNvSpPr/>
            <p:nvPr/>
          </p:nvSpPr>
          <p:spPr>
            <a:xfrm rot="-5400000">
              <a:off x="5895013" y="6071761"/>
              <a:ext cx="606093" cy="606093"/>
            </a:xfrm>
            <a:prstGeom prst="triangle">
              <a:avLst>
                <a:gd fmla="val 0" name="adj"/>
              </a:avLst>
            </a:prstGeom>
            <a:solidFill>
              <a:srgbClr val="AE7B00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67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endParaRPr>
            </a:p>
          </p:txBody>
        </p:sp>
        <p:sp>
          <p:nvSpPr>
            <p:cNvPr id="412" name="Google Shape;412;p6"/>
            <p:cNvSpPr/>
            <p:nvPr/>
          </p:nvSpPr>
          <p:spPr>
            <a:xfrm rot="-5400000">
              <a:off x="5515055" y="6071761"/>
              <a:ext cx="606093" cy="606093"/>
            </a:xfrm>
            <a:prstGeom prst="triangle">
              <a:avLst>
                <a:gd fmla="val 0" name="adj"/>
              </a:avLst>
            </a:prstGeom>
            <a:solidFill>
              <a:srgbClr val="AE7B00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67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eople standing inside city building" id="418" name="Google Shape;418;p7"/>
          <p:cNvPicPr preferRelativeResize="0"/>
          <p:nvPr/>
        </p:nvPicPr>
        <p:blipFill rotWithShape="1">
          <a:blip r:embed="rId3">
            <a:alphaModFix amt="15000"/>
          </a:blip>
          <a:srcRect b="0" l="0" r="0" t="15700"/>
          <a:stretch/>
        </p:blipFill>
        <p:spPr>
          <a:xfrm>
            <a:off x="-5444" y="-1"/>
            <a:ext cx="12202888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7"/>
          <p:cNvSpPr txBox="1"/>
          <p:nvPr/>
        </p:nvSpPr>
        <p:spPr>
          <a:xfrm>
            <a:off x="682170" y="2644190"/>
            <a:ext cx="4833258" cy="1569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48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ЦЕЛЕВАЯ АУДИТОРИЯ</a:t>
            </a:r>
            <a:endParaRPr/>
          </a:p>
        </p:txBody>
      </p:sp>
      <p:sp>
        <p:nvSpPr>
          <p:cNvPr id="420" name="Google Shape;420;p7"/>
          <p:cNvSpPr/>
          <p:nvPr/>
        </p:nvSpPr>
        <p:spPr>
          <a:xfrm>
            <a:off x="5225655" y="857647"/>
            <a:ext cx="50792" cy="5142707"/>
          </a:xfrm>
          <a:prstGeom prst="rect">
            <a:avLst/>
          </a:prstGeom>
          <a:solidFill>
            <a:srgbClr val="AE7B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33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7"/>
          <p:cNvSpPr txBox="1"/>
          <p:nvPr/>
        </p:nvSpPr>
        <p:spPr>
          <a:xfrm>
            <a:off x="5689600" y="1843971"/>
            <a:ext cx="6096639" cy="31700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0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Женщины и мужчины 18-64 лет, </a:t>
            </a:r>
            <a:r>
              <a:rPr b="0" i="0" lang="ru-RU" sz="20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ориентированные на wellness и ЗОЖ, </a:t>
            </a:r>
            <a:br>
              <a:rPr b="0" i="0" lang="ru-RU" sz="20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</a:br>
            <a:r>
              <a:rPr b="0" i="0" lang="ru-RU" sz="20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со средним и выше среднего доходом.</a:t>
            </a:r>
            <a:br>
              <a:rPr b="0" i="0" lang="ru-RU" sz="20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</a:br>
            <a:endParaRPr b="0" i="0" sz="20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1" i="0" lang="ru-RU" sz="20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Gen Z &amp; Millennials: </a:t>
            </a:r>
            <a:r>
              <a:rPr b="0" i="0" lang="ru-RU" sz="20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ориентированы на wellness и активный образ жизни.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1" i="0" lang="ru-RU" sz="20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Gen X (35-54): </a:t>
            </a:r>
            <a:r>
              <a:rPr b="0" i="0" lang="ru-RU" sz="20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интересуются поддержанием здоровья.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1" i="0" lang="ru-RU" sz="20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Lifestyle: </a:t>
            </a:r>
            <a:r>
              <a:rPr b="0" i="0" lang="ru-RU" sz="20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занятые профессионалы, спортсмены, любители фитнеса.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ssorted books on wooden table" id="427" name="Google Shape;427;p8"/>
          <p:cNvPicPr preferRelativeResize="0"/>
          <p:nvPr/>
        </p:nvPicPr>
        <p:blipFill rotWithShape="1">
          <a:blip r:embed="rId3">
            <a:alphaModFix amt="13000"/>
          </a:blip>
          <a:srcRect b="0" l="0" r="0" t="0"/>
          <a:stretch/>
        </p:blipFill>
        <p:spPr>
          <a:xfrm>
            <a:off x="19050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8"/>
          <p:cNvSpPr/>
          <p:nvPr/>
        </p:nvSpPr>
        <p:spPr>
          <a:xfrm>
            <a:off x="1" y="0"/>
            <a:ext cx="6108700" cy="6858000"/>
          </a:xfrm>
          <a:prstGeom prst="rect">
            <a:avLst/>
          </a:prstGeom>
          <a:solidFill>
            <a:srgbClr val="AE7B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1" u="none" cap="none" strike="noStrike">
              <a:solidFill>
                <a:srgbClr val="E5EC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8"/>
          <p:cNvSpPr txBox="1"/>
          <p:nvPr/>
        </p:nvSpPr>
        <p:spPr>
          <a:xfrm>
            <a:off x="1554350" y="2461888"/>
            <a:ext cx="3000000" cy="246218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0" i="0" lang="ru-RU" sz="24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аудитория старшего возраста привыкла </a:t>
            </a:r>
            <a:br>
              <a:rPr b="0" i="0" lang="ru-RU" sz="24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</a:br>
            <a:r>
              <a:rPr b="0" i="0" lang="ru-RU" sz="24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к ТВ и наружной рекламе, но трудно достижима в Digital</a:t>
            </a:r>
            <a:endParaRPr b="0" i="0" sz="24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430" name="Google Shape;430;p8"/>
          <p:cNvSpPr txBox="1"/>
          <p:nvPr/>
        </p:nvSpPr>
        <p:spPr>
          <a:xfrm>
            <a:off x="7277099" y="2233386"/>
            <a:ext cx="4142293" cy="291918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2400"/>
              </a:spcBef>
              <a:spcAft>
                <a:spcPts val="1200"/>
              </a:spcAft>
              <a:buNone/>
            </a:pPr>
            <a:r>
              <a:rPr b="0" i="0" lang="ru-RU" sz="24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связать Digital Out Of Home с Digital через ретаргетинг, обеспечив бесшовную коммуникацию, тем самым повысив доверие более старшей аудитории к Digital</a:t>
            </a:r>
            <a:endParaRPr b="0" i="0" sz="24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431" name="Google Shape;431;p8"/>
          <p:cNvSpPr/>
          <p:nvPr/>
        </p:nvSpPr>
        <p:spPr>
          <a:xfrm>
            <a:off x="5245101" y="2893264"/>
            <a:ext cx="1663111" cy="1599431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57150">
            <a:solidFill>
              <a:srgbClr val="AE7B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8"/>
          <p:cNvSpPr txBox="1"/>
          <p:nvPr/>
        </p:nvSpPr>
        <p:spPr>
          <a:xfrm>
            <a:off x="1503125" y="769153"/>
            <a:ext cx="3102451" cy="914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48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БАРЬЕРЫ</a:t>
            </a:r>
            <a:endParaRPr b="0" i="0" sz="48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433" name="Google Shape;433;p8"/>
          <p:cNvSpPr txBox="1"/>
          <p:nvPr/>
        </p:nvSpPr>
        <p:spPr>
          <a:xfrm>
            <a:off x="7635903" y="774735"/>
            <a:ext cx="3424686" cy="914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48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РЕШЕНИЕ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y spacecraft taking off during daytime" id="439" name="Google Shape;439;p9"/>
          <p:cNvPicPr preferRelativeResize="0"/>
          <p:nvPr/>
        </p:nvPicPr>
        <p:blipFill rotWithShape="1">
          <a:blip r:embed="rId3">
            <a:alphaModFix amt="13000"/>
          </a:blip>
          <a:srcRect b="0" l="0" r="0" t="15700"/>
          <a:stretch/>
        </p:blipFill>
        <p:spPr>
          <a:xfrm>
            <a:off x="-5444" y="0"/>
            <a:ext cx="122028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9"/>
          <p:cNvPicPr preferRelativeResize="0"/>
          <p:nvPr/>
        </p:nvPicPr>
        <p:blipFill rotWithShape="1">
          <a:blip r:embed="rId4">
            <a:alphaModFix amt="18000"/>
          </a:blip>
          <a:srcRect b="24538" l="33518" r="33518" t="0"/>
          <a:stretch/>
        </p:blipFill>
        <p:spPr>
          <a:xfrm>
            <a:off x="3788229" y="-203200"/>
            <a:ext cx="4615542" cy="726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9"/>
          <p:cNvSpPr txBox="1"/>
          <p:nvPr/>
        </p:nvSpPr>
        <p:spPr>
          <a:xfrm>
            <a:off x="1528951" y="1858951"/>
            <a:ext cx="9134100" cy="313929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96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МЕДИА</a:t>
            </a:r>
            <a:endParaRPr b="0" i="0" sz="1051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96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ИННОВАЦИЯ!</a:t>
            </a:r>
            <a:endParaRPr b="1" i="0" sz="96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442" name="Google Shape;442;p9"/>
          <p:cNvSpPr/>
          <p:nvPr/>
        </p:nvSpPr>
        <p:spPr>
          <a:xfrm rot="5400000">
            <a:off x="3142314" y="-1746537"/>
            <a:ext cx="5746022" cy="10351074"/>
          </a:xfrm>
          <a:prstGeom prst="snip2SameRect">
            <a:avLst>
              <a:gd fmla="val 10713" name="adj1"/>
              <a:gd fmla="val 0" name="adj2"/>
            </a:avLst>
          </a:prstGeom>
          <a:noFill/>
          <a:ln cap="flat" cmpd="sng" w="101600">
            <a:solidFill>
              <a:srgbClr val="AE7B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 </a:t>
            </a:r>
            <a:endParaRPr b="0" i="0" sz="14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wunder_основная">
      <a:dk1>
        <a:srgbClr val="171717"/>
      </a:dk1>
      <a:lt1>
        <a:srgbClr val="FFFFFF"/>
      </a:lt1>
      <a:dk2>
        <a:srgbClr val="171717"/>
      </a:dk2>
      <a:lt2>
        <a:srgbClr val="FFFFFF"/>
      </a:lt2>
      <a:accent1>
        <a:srgbClr val="910010"/>
      </a:accent1>
      <a:accent2>
        <a:srgbClr val="222E3A"/>
      </a:accent2>
      <a:accent3>
        <a:srgbClr val="0099B5"/>
      </a:accent3>
      <a:accent4>
        <a:srgbClr val="FFD200"/>
      </a:accent4>
      <a:accent5>
        <a:srgbClr val="A67D0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Максим недокунев</dc:creator>
</cp:coreProperties>
</file>