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9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12192000"/>
  <p:notesSz cx="6858000" cy="9144000"/>
  <p:embeddedFontLst>
    <p:embeddedFont>
      <p:font typeface="Jost Light"/>
      <p:regular r:id="rId24"/>
      <p:bold r:id="rId25"/>
      <p:italic r:id="rId26"/>
      <p:boldItalic r:id="rId27"/>
    </p:embeddedFont>
    <p:embeddedFont>
      <p:font typeface="Jost"/>
      <p:regular r:id="rId28"/>
      <p:bold r:id="rId29"/>
      <p:italic r:id="rId30"/>
      <p:boldItalic r:id="rId31"/>
    </p:embeddedFont>
    <p:embeddedFont>
      <p:font typeface="Jost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02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529">
          <p15:clr>
            <a:srgbClr val="A4A3A4"/>
          </p15:clr>
        </p15:guide>
        <p15:guide id="4" orient="horz" pos="1163">
          <p15:clr>
            <a:srgbClr val="747775"/>
          </p15:clr>
        </p15:guide>
        <p15:guide id="5" pos="5654">
          <p15:clr>
            <a:srgbClr val="747775"/>
          </p15:clr>
        </p15:guide>
        <p15:guide id="6" orient="horz" pos="851">
          <p15:clr>
            <a:srgbClr val="747775"/>
          </p15:clr>
        </p15:guide>
      </p15:sldGuideLst>
    </p:ext>
    <p:ext uri="GoogleSlidesCustomDataVersion2">
      <go:slidesCustomData xmlns:go="http://customooxmlschemas.google.com/" r:id="rId36" roundtripDataSignature="AMtx7mg2qSsQ/W6IWHFq/2DxXJYvJUM0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C0D8BB-296B-4719-873C-FFFB720EFEAE}">
  <a:tblStyle styleId="{18C0D8BB-296B-4719-873C-FFFB720EFEA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24"/>
        <p:guide pos="2160" orient="horz"/>
        <p:guide pos="529"/>
        <p:guide pos="1163" orient="horz"/>
        <p:guide pos="5654"/>
        <p:guide pos="85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JostLight-regular.fntdata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JostLight-italic.fntdata"/><Relationship Id="rId25" Type="http://schemas.openxmlformats.org/officeDocument/2006/relationships/font" Target="fonts/JostLight-bold.fntdata"/><Relationship Id="rId28" Type="http://schemas.openxmlformats.org/officeDocument/2006/relationships/font" Target="fonts/Jost-regular.fntdata"/><Relationship Id="rId27" Type="http://schemas.openxmlformats.org/officeDocument/2006/relationships/font" Target="fonts/JostLight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Jost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Jost-boldItalic.fntdata"/><Relationship Id="rId30" Type="http://schemas.openxmlformats.org/officeDocument/2006/relationships/font" Target="fonts/Jost-italic.fntdata"/><Relationship Id="rId11" Type="http://schemas.openxmlformats.org/officeDocument/2006/relationships/slide" Target="slides/slide4.xml"/><Relationship Id="rId33" Type="http://schemas.openxmlformats.org/officeDocument/2006/relationships/font" Target="fonts/JostMedium-bold.fntdata"/><Relationship Id="rId10" Type="http://schemas.openxmlformats.org/officeDocument/2006/relationships/slide" Target="slides/slide3.xml"/><Relationship Id="rId32" Type="http://schemas.openxmlformats.org/officeDocument/2006/relationships/font" Target="fonts/JostMedium-regular.fntdata"/><Relationship Id="rId13" Type="http://schemas.openxmlformats.org/officeDocument/2006/relationships/slide" Target="slides/slide6.xml"/><Relationship Id="rId35" Type="http://schemas.openxmlformats.org/officeDocument/2006/relationships/font" Target="fonts/JostMedium-boldItalic.fntdata"/><Relationship Id="rId12" Type="http://schemas.openxmlformats.org/officeDocument/2006/relationships/slide" Target="slides/slide5.xml"/><Relationship Id="rId34" Type="http://schemas.openxmlformats.org/officeDocument/2006/relationships/font" Target="fonts/JostMedium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customschemas.google.com/relationships/presentationmetadata" Target="meta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dea732ddb6_0_84:notes"/>
          <p:cNvSpPr/>
          <p:nvPr>
            <p:ph idx="2" type="sldImg"/>
          </p:nvPr>
        </p:nvSpPr>
        <p:spPr>
          <a:xfrm>
            <a:off x="685380" y="1143000"/>
            <a:ext cx="5487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3dea732ddb6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1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84" name="Google Shape;484;g3dea732ddb6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 Medium"/>
              <a:buNone/>
            </a:pPr>
            <a:fld id="{00000000-1234-1234-1234-123412341234}" type="slidenum">
              <a:rPr lang="ru-RU">
                <a:latin typeface="Jost Medium"/>
                <a:ea typeface="Jost Medium"/>
                <a:cs typeface="Jost Medium"/>
                <a:sym typeface="Jost Medium"/>
              </a:rPr>
              <a:t>‹#›</a:t>
            </a:fld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3" name="Google Shape;503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dea9c534a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3dea9c534a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4" name="Google Shape;524;g3dea9c534a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dea9c534aa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3dea9c534aa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g3dea9c534aa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dea9c534aa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g3dea9c534aa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0" name="Google Shape;540;g3dea9c534aa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dea9c534aa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3dea9c534aa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8" name="Google Shape;548;g3dea9c534aa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0" name="Google Shape;560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dea732ddb6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3dea732ddb6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g3dea732ddb6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Пользовательский макет">
  <p:cSld name="11_Пользовательский макет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Диаграмма">
  <p:cSld name="3_Диаграмма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7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0" name="Google Shape;5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7"/>
          <p:cNvSpPr/>
          <p:nvPr/>
        </p:nvSpPr>
        <p:spPr>
          <a:xfrm>
            <a:off x="3932" y="4995728"/>
            <a:ext cx="3588163" cy="1006408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7"/>
          <p:cNvSpPr/>
          <p:nvPr/>
        </p:nvSpPr>
        <p:spPr>
          <a:xfrm>
            <a:off x="-1271" y="3922703"/>
            <a:ext cx="3567299" cy="109464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7"/>
          <p:cNvSpPr/>
          <p:nvPr/>
        </p:nvSpPr>
        <p:spPr>
          <a:xfrm>
            <a:off x="1" y="2874616"/>
            <a:ext cx="3566027" cy="1076461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7"/>
          <p:cNvSpPr/>
          <p:nvPr/>
        </p:nvSpPr>
        <p:spPr>
          <a:xfrm>
            <a:off x="-12948" y="1844768"/>
            <a:ext cx="4076387" cy="1033177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7"/>
          <p:cNvSpPr/>
          <p:nvPr/>
        </p:nvSpPr>
        <p:spPr>
          <a:xfrm>
            <a:off x="2100951" y="5084123"/>
            <a:ext cx="2905708" cy="1075280"/>
          </a:xfrm>
          <a:prstGeom prst="flowChartMagneticDisk">
            <a:avLst/>
          </a:prstGeom>
          <a:solidFill>
            <a:srgbClr val="CE6254"/>
          </a:solidFill>
          <a:ln>
            <a:noFill/>
          </a:ln>
          <a:effectLst>
            <a:outerShdw blurRad="3556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7"/>
          <p:cNvSpPr/>
          <p:nvPr/>
        </p:nvSpPr>
        <p:spPr>
          <a:xfrm>
            <a:off x="2095133" y="5084123"/>
            <a:ext cx="2905708" cy="336020"/>
          </a:xfrm>
          <a:prstGeom prst="ellipse">
            <a:avLst/>
          </a:prstGeom>
          <a:solidFill>
            <a:srgbClr val="A33D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7"/>
          <p:cNvSpPr/>
          <p:nvPr/>
        </p:nvSpPr>
        <p:spPr>
          <a:xfrm>
            <a:off x="1745292" y="4059110"/>
            <a:ext cx="3608123" cy="1122981"/>
          </a:xfrm>
          <a:prstGeom prst="flowChartMagneticDisk">
            <a:avLst/>
          </a:prstGeom>
          <a:solidFill>
            <a:srgbClr val="EDA83F"/>
          </a:solidFill>
          <a:ln>
            <a:noFill/>
          </a:ln>
          <a:effectLst>
            <a:outerShdw blurRad="406400" rotWithShape="0" algn="l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7"/>
          <p:cNvSpPr/>
          <p:nvPr/>
        </p:nvSpPr>
        <p:spPr>
          <a:xfrm>
            <a:off x="1745292" y="4059110"/>
            <a:ext cx="3608123" cy="354981"/>
          </a:xfrm>
          <a:prstGeom prst="ellipse">
            <a:avLst/>
          </a:prstGeom>
          <a:solidFill>
            <a:srgbClr val="AC6D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7"/>
          <p:cNvSpPr txBox="1"/>
          <p:nvPr/>
        </p:nvSpPr>
        <p:spPr>
          <a:xfrm>
            <a:off x="-18245" y="186800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ПОТЕНЦИАЛЬНЫЙ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7"/>
          <p:cNvSpPr txBox="1"/>
          <p:nvPr/>
        </p:nvSpPr>
        <p:spPr>
          <a:xfrm>
            <a:off x="-1270" y="2960815"/>
            <a:ext cx="3387724" cy="1136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СУЩЕСТВУЮЩИЙ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7"/>
          <p:cNvSpPr txBox="1"/>
          <p:nvPr/>
        </p:nvSpPr>
        <p:spPr>
          <a:xfrm>
            <a:off x="13075" y="401313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ТЁПЛЫЙ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7"/>
          <p:cNvSpPr txBox="1"/>
          <p:nvPr/>
        </p:nvSpPr>
        <p:spPr>
          <a:xfrm>
            <a:off x="38397" y="5079406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ГОРЯЧИЙ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7"/>
          <p:cNvSpPr/>
          <p:nvPr/>
        </p:nvSpPr>
        <p:spPr>
          <a:xfrm>
            <a:off x="5452286" y="89234"/>
            <a:ext cx="4104204" cy="177310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7"/>
          <p:cNvSpPr/>
          <p:nvPr/>
        </p:nvSpPr>
        <p:spPr>
          <a:xfrm>
            <a:off x="7323904" y="1669063"/>
            <a:ext cx="4185704" cy="169880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7"/>
          <p:cNvSpPr/>
          <p:nvPr/>
        </p:nvSpPr>
        <p:spPr>
          <a:xfrm>
            <a:off x="5452283" y="93608"/>
            <a:ext cx="158076" cy="687243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7"/>
          <p:cNvSpPr/>
          <p:nvPr/>
        </p:nvSpPr>
        <p:spPr>
          <a:xfrm>
            <a:off x="7321017" y="1657407"/>
            <a:ext cx="173689" cy="714909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8642" y="4539319"/>
            <a:ext cx="461423" cy="4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337" y="5572433"/>
            <a:ext cx="407299" cy="4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7"/>
          <p:cNvSpPr/>
          <p:nvPr/>
        </p:nvSpPr>
        <p:spPr>
          <a:xfrm>
            <a:off x="7450434" y="4908488"/>
            <a:ext cx="4059175" cy="17905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7"/>
          <p:cNvSpPr/>
          <p:nvPr/>
        </p:nvSpPr>
        <p:spPr>
          <a:xfrm>
            <a:off x="5953077" y="3251151"/>
            <a:ext cx="4137147" cy="1913411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7"/>
          <p:cNvSpPr/>
          <p:nvPr/>
        </p:nvSpPr>
        <p:spPr>
          <a:xfrm>
            <a:off x="5952119" y="3248882"/>
            <a:ext cx="124832" cy="64369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7"/>
          <p:cNvSpPr/>
          <p:nvPr/>
        </p:nvSpPr>
        <p:spPr>
          <a:xfrm>
            <a:off x="1474032" y="2961326"/>
            <a:ext cx="4207787" cy="1173751"/>
          </a:xfrm>
          <a:prstGeom prst="flowChartMagneticDisk">
            <a:avLst/>
          </a:prstGeom>
          <a:solidFill>
            <a:srgbClr val="3CBF98"/>
          </a:solidFill>
          <a:ln>
            <a:noFill/>
          </a:ln>
          <a:effectLst>
            <a:outerShdw blurRad="368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7"/>
          <p:cNvSpPr/>
          <p:nvPr/>
        </p:nvSpPr>
        <p:spPr>
          <a:xfrm>
            <a:off x="1480957" y="2961326"/>
            <a:ext cx="4207787" cy="345556"/>
          </a:xfrm>
          <a:prstGeom prst="ellipse">
            <a:avLst/>
          </a:prstGeom>
          <a:solidFill>
            <a:srgbClr val="2A86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689" y="3472632"/>
            <a:ext cx="432472" cy="4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7"/>
          <p:cNvSpPr/>
          <p:nvPr/>
        </p:nvSpPr>
        <p:spPr>
          <a:xfrm>
            <a:off x="1135784" y="1854655"/>
            <a:ext cx="4949739" cy="1217744"/>
          </a:xfrm>
          <a:prstGeom prst="flowChartMagneticDisk">
            <a:avLst/>
          </a:prstGeom>
          <a:solidFill>
            <a:srgbClr val="00A8C1"/>
          </a:solidFill>
          <a:ln>
            <a:noFill/>
          </a:ln>
          <a:effectLst>
            <a:outerShdw blurRad="3556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7"/>
          <p:cNvSpPr/>
          <p:nvPr/>
        </p:nvSpPr>
        <p:spPr>
          <a:xfrm>
            <a:off x="1135785" y="1844767"/>
            <a:ext cx="4928721" cy="387533"/>
          </a:xfrm>
          <a:prstGeom prst="ellipse">
            <a:avLst/>
          </a:prstGeom>
          <a:solidFill>
            <a:srgbClr val="004C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894" y="2404659"/>
            <a:ext cx="427519" cy="4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7"/>
          <p:cNvSpPr/>
          <p:nvPr/>
        </p:nvSpPr>
        <p:spPr>
          <a:xfrm>
            <a:off x="7453141" y="5621763"/>
            <a:ext cx="130283" cy="643695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диаграммы">
  <p:cSld name="2 диаграммы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4483101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2" type="body"/>
          </p:nvPr>
        </p:nvSpPr>
        <p:spPr>
          <a:xfrm>
            <a:off x="8366126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8"/>
          <p:cNvSpPr/>
          <p:nvPr>
            <p:ph idx="3" type="chart"/>
          </p:nvPr>
        </p:nvSpPr>
        <p:spPr>
          <a:xfrm>
            <a:off x="44831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8"/>
          <p:cNvSpPr/>
          <p:nvPr>
            <p:ph idx="4" type="chart"/>
          </p:nvPr>
        </p:nvSpPr>
        <p:spPr>
          <a:xfrm>
            <a:off x="83312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8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8"/>
          <p:cNvSpPr txBox="1"/>
          <p:nvPr>
            <p:ph idx="5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объекта">
  <p:cSld name="4 объекта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9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9"/>
          <p:cNvSpPr txBox="1"/>
          <p:nvPr>
            <p:ph idx="1" type="body"/>
          </p:nvPr>
        </p:nvSpPr>
        <p:spPr>
          <a:xfrm>
            <a:off x="4791075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9"/>
          <p:cNvSpPr txBox="1"/>
          <p:nvPr>
            <p:ph idx="2" type="body"/>
          </p:nvPr>
        </p:nvSpPr>
        <p:spPr>
          <a:xfrm>
            <a:off x="8108950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9"/>
          <p:cNvSpPr txBox="1"/>
          <p:nvPr>
            <p:ph idx="3" type="body"/>
          </p:nvPr>
        </p:nvSpPr>
        <p:spPr>
          <a:xfrm>
            <a:off x="4791075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29"/>
          <p:cNvSpPr txBox="1"/>
          <p:nvPr>
            <p:ph idx="4" type="body"/>
          </p:nvPr>
        </p:nvSpPr>
        <p:spPr>
          <a:xfrm>
            <a:off x="8108950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9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9"/>
          <p:cNvSpPr txBox="1"/>
          <p:nvPr>
            <p:ph idx="5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95" name="Google Shape;9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объектов">
  <p:cSld name="9 объектов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0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0"/>
          <p:cNvSpPr txBox="1"/>
          <p:nvPr>
            <p:ph idx="1" type="body"/>
          </p:nvPr>
        </p:nvSpPr>
        <p:spPr>
          <a:xfrm>
            <a:off x="4838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0"/>
          <p:cNvSpPr txBox="1"/>
          <p:nvPr>
            <p:ph idx="2" type="body"/>
          </p:nvPr>
        </p:nvSpPr>
        <p:spPr>
          <a:xfrm>
            <a:off x="70612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0"/>
          <p:cNvSpPr txBox="1"/>
          <p:nvPr>
            <p:ph idx="3" type="body"/>
          </p:nvPr>
        </p:nvSpPr>
        <p:spPr>
          <a:xfrm>
            <a:off x="4838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0"/>
          <p:cNvSpPr txBox="1"/>
          <p:nvPr>
            <p:ph idx="4" type="body"/>
          </p:nvPr>
        </p:nvSpPr>
        <p:spPr>
          <a:xfrm>
            <a:off x="70612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5" type="body"/>
          </p:nvPr>
        </p:nvSpPr>
        <p:spPr>
          <a:xfrm>
            <a:off x="4838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0"/>
          <p:cNvSpPr txBox="1"/>
          <p:nvPr>
            <p:ph idx="6" type="body"/>
          </p:nvPr>
        </p:nvSpPr>
        <p:spPr>
          <a:xfrm>
            <a:off x="70612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0"/>
          <p:cNvSpPr txBox="1"/>
          <p:nvPr>
            <p:ph idx="7" type="body"/>
          </p:nvPr>
        </p:nvSpPr>
        <p:spPr>
          <a:xfrm>
            <a:off x="9283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0"/>
          <p:cNvSpPr txBox="1"/>
          <p:nvPr>
            <p:ph idx="8" type="body"/>
          </p:nvPr>
        </p:nvSpPr>
        <p:spPr>
          <a:xfrm>
            <a:off x="9283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0"/>
          <p:cNvSpPr txBox="1"/>
          <p:nvPr>
            <p:ph idx="9" type="body"/>
          </p:nvPr>
        </p:nvSpPr>
        <p:spPr>
          <a:xfrm>
            <a:off x="9283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30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0"/>
          <p:cNvSpPr txBox="1"/>
          <p:nvPr>
            <p:ph idx="13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09" name="Google Shape;10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следний слайд">
  <p:cSld name="4_Последний слайд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1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1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аздел">
  <p:cSld name="Раздел">
    <p:bg>
      <p:bgPr>
        <a:solidFill>
          <a:srgbClr val="11111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/>
          <p:nvPr/>
        </p:nvSpPr>
        <p:spPr>
          <a:xfrm flipH="1" rot="10800000">
            <a:off x="-26025" y="2"/>
            <a:ext cx="8030200" cy="6901543"/>
          </a:xfrm>
          <a:custGeom>
            <a:rect b="b" l="l" r="r" t="t"/>
            <a:pathLst>
              <a:path extrusionOk="0" h="6901543" w="8030200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2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7" name="Google Shape;117;p32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b="0" sz="4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Диаграмма">
  <p:cSld name="2_Диаграмма">
    <p:bg>
      <p:bgPr>
        <a:solidFill>
          <a:srgbClr val="11111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3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3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3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22" name="Google Shape;12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Диаграмма">
  <p:cSld name="1_Диаграмма">
    <p:bg>
      <p:bgPr>
        <a:solidFill>
          <a:srgbClr val="11111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/>
          <p:nvPr/>
        </p:nvSpPr>
        <p:spPr>
          <a:xfrm flipH="1" rot="10800000">
            <a:off x="1" y="0"/>
            <a:ext cx="4067800" cy="6858000"/>
          </a:xfrm>
          <a:custGeom>
            <a:rect b="b" l="l" r="r" t="t"/>
            <a:pathLst>
              <a:path extrusionOk="0" h="6858000" w="4067800">
                <a:moveTo>
                  <a:pt x="0" y="0"/>
                </a:moveTo>
                <a:lnTo>
                  <a:pt x="3466029" y="0"/>
                </a:lnTo>
                <a:lnTo>
                  <a:pt x="4067800" y="608121"/>
                </a:lnTo>
                <a:lnTo>
                  <a:pt x="40678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4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4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7" name="Google Shape;127;p34"/>
          <p:cNvSpPr/>
          <p:nvPr>
            <p:ph idx="2" type="chart"/>
          </p:nvPr>
        </p:nvSpPr>
        <p:spPr>
          <a:xfrm>
            <a:off x="4772027" y="457201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8" name="Google Shape;12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4"/>
          <p:cNvSpPr txBox="1"/>
          <p:nvPr>
            <p:ph idx="3" type="body"/>
          </p:nvPr>
        </p:nvSpPr>
        <p:spPr>
          <a:xfrm>
            <a:off x="4772026" y="5549901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bg>
      <p:bgPr>
        <a:solidFill>
          <a:srgbClr val="11111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2" name="Google Shape;132;p35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3" name="Google Shape;13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bg>
      <p:bgPr>
        <a:solidFill>
          <a:srgbClr val="11111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6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6" name="Google Shape;136;p36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7" name="Google Shape;13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9790" y="3027892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x">
  <p:cSld name="TITLE_AND_BODY">
    <p:bg>
      <p:bgPr>
        <a:solidFill>
          <a:srgbClr val="FFFFFF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type="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9"/>
          <p:cNvSpPr txBox="1"/>
          <p:nvPr>
            <p:ph idx="1" type="body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12267447" cy="690043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7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2" name="Google Shape;142;p37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3" name="Google Shape;14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9790" y="3027892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12267447" cy="690043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8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7" name="Google Shape;147;p38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9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9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p39"/>
          <p:cNvSpPr/>
          <p:nvPr>
            <p:ph idx="2" type="chart"/>
          </p:nvPr>
        </p:nvSpPr>
        <p:spPr>
          <a:xfrm>
            <a:off x="4772027" y="457201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9"/>
          <p:cNvSpPr txBox="1"/>
          <p:nvPr>
            <p:ph idx="3" type="body"/>
          </p:nvPr>
        </p:nvSpPr>
        <p:spPr>
          <a:xfrm>
            <a:off x="4772026" y="5549901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0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0"/>
          <p:cNvSpPr/>
          <p:nvPr/>
        </p:nvSpPr>
        <p:spPr>
          <a:xfrm>
            <a:off x="3932" y="4995728"/>
            <a:ext cx="3588163" cy="1006408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>
            <a:off x="-1271" y="3922703"/>
            <a:ext cx="3567299" cy="109464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>
            <a:off x="1" y="2874616"/>
            <a:ext cx="3566027" cy="1076461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0"/>
          <p:cNvSpPr/>
          <p:nvPr/>
        </p:nvSpPr>
        <p:spPr>
          <a:xfrm>
            <a:off x="-12948" y="1844768"/>
            <a:ext cx="4076387" cy="1033177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0"/>
          <p:cNvSpPr/>
          <p:nvPr/>
        </p:nvSpPr>
        <p:spPr>
          <a:xfrm>
            <a:off x="2100951" y="5084123"/>
            <a:ext cx="2905708" cy="1075280"/>
          </a:xfrm>
          <a:prstGeom prst="flowChartMagneticDisk">
            <a:avLst/>
          </a:prstGeom>
          <a:solidFill>
            <a:srgbClr val="CE6254"/>
          </a:solidFill>
          <a:ln>
            <a:noFill/>
          </a:ln>
          <a:effectLst>
            <a:outerShdw blurRad="3556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0"/>
          <p:cNvSpPr/>
          <p:nvPr/>
        </p:nvSpPr>
        <p:spPr>
          <a:xfrm>
            <a:off x="2095133" y="5084123"/>
            <a:ext cx="2905708" cy="336020"/>
          </a:xfrm>
          <a:prstGeom prst="ellipse">
            <a:avLst/>
          </a:prstGeom>
          <a:solidFill>
            <a:srgbClr val="A33D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1745292" y="4059110"/>
            <a:ext cx="3608123" cy="1122981"/>
          </a:xfrm>
          <a:prstGeom prst="flowChartMagneticDisk">
            <a:avLst/>
          </a:prstGeom>
          <a:solidFill>
            <a:srgbClr val="EDA83F"/>
          </a:solidFill>
          <a:ln>
            <a:noFill/>
          </a:ln>
          <a:effectLst>
            <a:outerShdw blurRad="406400" rotWithShape="0" algn="l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>
            <a:off x="1745292" y="4059110"/>
            <a:ext cx="3608123" cy="354981"/>
          </a:xfrm>
          <a:prstGeom prst="ellipse">
            <a:avLst/>
          </a:prstGeom>
          <a:solidFill>
            <a:srgbClr val="AC6D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 txBox="1"/>
          <p:nvPr/>
        </p:nvSpPr>
        <p:spPr>
          <a:xfrm>
            <a:off x="-18245" y="186800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ПОТЕНЦИАЛЬНЫЙ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0"/>
          <p:cNvSpPr txBox="1"/>
          <p:nvPr/>
        </p:nvSpPr>
        <p:spPr>
          <a:xfrm>
            <a:off x="-1270" y="2960815"/>
            <a:ext cx="3387724" cy="1136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СУЩЕСТВУЮЩИЙ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0"/>
          <p:cNvSpPr txBox="1"/>
          <p:nvPr/>
        </p:nvSpPr>
        <p:spPr>
          <a:xfrm>
            <a:off x="13075" y="401313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ТЁПЛЫЙ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/>
          <p:nvPr/>
        </p:nvSpPr>
        <p:spPr>
          <a:xfrm>
            <a:off x="38397" y="5079406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ГОРЯЧИЙ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0"/>
          <p:cNvSpPr/>
          <p:nvPr/>
        </p:nvSpPr>
        <p:spPr>
          <a:xfrm>
            <a:off x="5452286" y="89234"/>
            <a:ext cx="4104204" cy="177310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0"/>
          <p:cNvSpPr/>
          <p:nvPr/>
        </p:nvSpPr>
        <p:spPr>
          <a:xfrm>
            <a:off x="7323904" y="1669063"/>
            <a:ext cx="4185704" cy="169880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0"/>
          <p:cNvSpPr/>
          <p:nvPr/>
        </p:nvSpPr>
        <p:spPr>
          <a:xfrm>
            <a:off x="5452283" y="93608"/>
            <a:ext cx="158076" cy="687243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0"/>
          <p:cNvSpPr/>
          <p:nvPr/>
        </p:nvSpPr>
        <p:spPr>
          <a:xfrm>
            <a:off x="7321017" y="1657407"/>
            <a:ext cx="173689" cy="714909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8642" y="4539319"/>
            <a:ext cx="461423" cy="4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337" y="5572433"/>
            <a:ext cx="407299" cy="4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/>
          <p:nvPr/>
        </p:nvSpPr>
        <p:spPr>
          <a:xfrm>
            <a:off x="7450434" y="4908488"/>
            <a:ext cx="4059175" cy="17905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0"/>
          <p:cNvSpPr/>
          <p:nvPr/>
        </p:nvSpPr>
        <p:spPr>
          <a:xfrm>
            <a:off x="5953077" y="3251151"/>
            <a:ext cx="4137147" cy="1913411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0"/>
          <p:cNvSpPr/>
          <p:nvPr/>
        </p:nvSpPr>
        <p:spPr>
          <a:xfrm>
            <a:off x="5952119" y="3248882"/>
            <a:ext cx="124832" cy="64369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0"/>
          <p:cNvSpPr/>
          <p:nvPr/>
        </p:nvSpPr>
        <p:spPr>
          <a:xfrm>
            <a:off x="1474032" y="2961326"/>
            <a:ext cx="4207787" cy="1173751"/>
          </a:xfrm>
          <a:prstGeom prst="flowChartMagneticDisk">
            <a:avLst/>
          </a:prstGeom>
          <a:solidFill>
            <a:srgbClr val="3CBF98"/>
          </a:solidFill>
          <a:ln>
            <a:noFill/>
          </a:ln>
          <a:effectLst>
            <a:outerShdw blurRad="368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0"/>
          <p:cNvSpPr/>
          <p:nvPr/>
        </p:nvSpPr>
        <p:spPr>
          <a:xfrm>
            <a:off x="1480957" y="2961326"/>
            <a:ext cx="4207787" cy="345556"/>
          </a:xfrm>
          <a:prstGeom prst="ellipse">
            <a:avLst/>
          </a:prstGeom>
          <a:solidFill>
            <a:srgbClr val="2A86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689" y="3472632"/>
            <a:ext cx="432472" cy="4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0"/>
          <p:cNvSpPr/>
          <p:nvPr/>
        </p:nvSpPr>
        <p:spPr>
          <a:xfrm>
            <a:off x="1135784" y="1854655"/>
            <a:ext cx="4949739" cy="1217744"/>
          </a:xfrm>
          <a:prstGeom prst="flowChartMagneticDisk">
            <a:avLst/>
          </a:prstGeom>
          <a:solidFill>
            <a:srgbClr val="00A8C1"/>
          </a:solidFill>
          <a:ln>
            <a:noFill/>
          </a:ln>
          <a:effectLst>
            <a:outerShdw blurRad="3556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1135785" y="1844767"/>
            <a:ext cx="4928721" cy="387533"/>
          </a:xfrm>
          <a:prstGeom prst="ellipse">
            <a:avLst/>
          </a:prstGeom>
          <a:solidFill>
            <a:srgbClr val="004C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894" y="2404659"/>
            <a:ext cx="427519" cy="4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0"/>
          <p:cNvSpPr/>
          <p:nvPr/>
        </p:nvSpPr>
        <p:spPr>
          <a:xfrm>
            <a:off x="7453141" y="5621763"/>
            <a:ext cx="130283" cy="643695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1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1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9" name="Google Shape;189;p41"/>
          <p:cNvSpPr txBox="1"/>
          <p:nvPr>
            <p:ph idx="2" type="body"/>
          </p:nvPr>
        </p:nvSpPr>
        <p:spPr>
          <a:xfrm>
            <a:off x="4483101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41"/>
          <p:cNvSpPr txBox="1"/>
          <p:nvPr>
            <p:ph idx="3" type="body"/>
          </p:nvPr>
        </p:nvSpPr>
        <p:spPr>
          <a:xfrm>
            <a:off x="8366126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41"/>
          <p:cNvSpPr/>
          <p:nvPr>
            <p:ph idx="4" type="chart"/>
          </p:nvPr>
        </p:nvSpPr>
        <p:spPr>
          <a:xfrm>
            <a:off x="44831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1"/>
          <p:cNvSpPr/>
          <p:nvPr>
            <p:ph idx="5" type="chart"/>
          </p:nvPr>
        </p:nvSpPr>
        <p:spPr>
          <a:xfrm>
            <a:off x="83312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2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2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7" name="Google Shape;197;p42"/>
          <p:cNvSpPr txBox="1"/>
          <p:nvPr>
            <p:ph idx="2" type="body"/>
          </p:nvPr>
        </p:nvSpPr>
        <p:spPr>
          <a:xfrm>
            <a:off x="4791075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42"/>
          <p:cNvSpPr txBox="1"/>
          <p:nvPr>
            <p:ph idx="3" type="body"/>
          </p:nvPr>
        </p:nvSpPr>
        <p:spPr>
          <a:xfrm>
            <a:off x="8108950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42"/>
          <p:cNvSpPr txBox="1"/>
          <p:nvPr>
            <p:ph idx="4" type="body"/>
          </p:nvPr>
        </p:nvSpPr>
        <p:spPr>
          <a:xfrm>
            <a:off x="4791075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42"/>
          <p:cNvSpPr txBox="1"/>
          <p:nvPr>
            <p:ph idx="5" type="body"/>
          </p:nvPr>
        </p:nvSpPr>
        <p:spPr>
          <a:xfrm>
            <a:off x="8108950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3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3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5" name="Google Shape;205;p43"/>
          <p:cNvSpPr txBox="1"/>
          <p:nvPr>
            <p:ph idx="2" type="body"/>
          </p:nvPr>
        </p:nvSpPr>
        <p:spPr>
          <a:xfrm>
            <a:off x="4838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43"/>
          <p:cNvSpPr txBox="1"/>
          <p:nvPr>
            <p:ph idx="3" type="body"/>
          </p:nvPr>
        </p:nvSpPr>
        <p:spPr>
          <a:xfrm>
            <a:off x="70612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43"/>
          <p:cNvSpPr txBox="1"/>
          <p:nvPr>
            <p:ph idx="4" type="body"/>
          </p:nvPr>
        </p:nvSpPr>
        <p:spPr>
          <a:xfrm>
            <a:off x="4838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43"/>
          <p:cNvSpPr txBox="1"/>
          <p:nvPr>
            <p:ph idx="5" type="body"/>
          </p:nvPr>
        </p:nvSpPr>
        <p:spPr>
          <a:xfrm>
            <a:off x="70612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43"/>
          <p:cNvSpPr txBox="1"/>
          <p:nvPr>
            <p:ph idx="6" type="body"/>
          </p:nvPr>
        </p:nvSpPr>
        <p:spPr>
          <a:xfrm>
            <a:off x="4838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43"/>
          <p:cNvSpPr txBox="1"/>
          <p:nvPr>
            <p:ph idx="7" type="body"/>
          </p:nvPr>
        </p:nvSpPr>
        <p:spPr>
          <a:xfrm>
            <a:off x="70612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43"/>
          <p:cNvSpPr txBox="1"/>
          <p:nvPr>
            <p:ph idx="8" type="body"/>
          </p:nvPr>
        </p:nvSpPr>
        <p:spPr>
          <a:xfrm>
            <a:off x="9283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43"/>
          <p:cNvSpPr txBox="1"/>
          <p:nvPr>
            <p:ph idx="9" type="body"/>
          </p:nvPr>
        </p:nvSpPr>
        <p:spPr>
          <a:xfrm>
            <a:off x="9283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43"/>
          <p:cNvSpPr txBox="1"/>
          <p:nvPr>
            <p:ph idx="13" type="body"/>
          </p:nvPr>
        </p:nvSpPr>
        <p:spPr>
          <a:xfrm>
            <a:off x="9283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следний слайд">
  <p:cSld name="6_Последний слайд"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следний слайд">
  <p:cSld name="7_Последний слайд">
    <p:bg>
      <p:bgPr>
        <a:solidFill>
          <a:srgbClr val="121110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24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5"/>
          <p:cNvSpPr/>
          <p:nvPr/>
        </p:nvSpPr>
        <p:spPr>
          <a:xfrm>
            <a:off x="1" y="0"/>
            <a:ext cx="407987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5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0" name="Google Shape;220;p45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Последний слайд">
  <p:cSld name="8_Последний слайд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noFill/>
          </a:ln>
        </p:spPr>
      </p:pic>
      <p:sp>
        <p:nvSpPr>
          <p:cNvPr id="223" name="Google Shape;223;p46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6"/>
          <p:cNvSpPr txBox="1"/>
          <p:nvPr>
            <p:ph idx="1" type="body"/>
          </p:nvPr>
        </p:nvSpPr>
        <p:spPr>
          <a:xfrm>
            <a:off x="587377" y="2997200"/>
            <a:ext cx="304165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следний слайд">
  <p:cSld name="2_Последний слайд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Оглавление">
  <p:cSld name="1_Оглавление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7"/>
          <p:cNvSpPr/>
          <p:nvPr/>
        </p:nvSpPr>
        <p:spPr>
          <a:xfrm>
            <a:off x="-215930" y="0"/>
            <a:ext cx="8406037" cy="6875584"/>
          </a:xfrm>
          <a:custGeom>
            <a:rect b="b" l="l" r="r" t="t"/>
            <a:pathLst>
              <a:path extrusionOk="0" h="6875584" w="8406037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7"/>
          <p:cNvSpPr txBox="1"/>
          <p:nvPr>
            <p:ph idx="1" type="subTitle"/>
          </p:nvPr>
        </p:nvSpPr>
        <p:spPr>
          <a:xfrm>
            <a:off x="499455" y="3765267"/>
            <a:ext cx="6324133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8" name="Google Shape;228;p47"/>
          <p:cNvSpPr txBox="1"/>
          <p:nvPr>
            <p:ph type="ctrTitle"/>
          </p:nvPr>
        </p:nvSpPr>
        <p:spPr>
          <a:xfrm>
            <a:off x="499455" y="2682877"/>
            <a:ext cx="6943565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Оглавление">
  <p:cSld name="2_Оглавление"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8"/>
          <p:cNvSpPr/>
          <p:nvPr/>
        </p:nvSpPr>
        <p:spPr>
          <a:xfrm>
            <a:off x="-215930" y="0"/>
            <a:ext cx="8406037" cy="6875584"/>
          </a:xfrm>
          <a:custGeom>
            <a:rect b="b" l="l" r="r" t="t"/>
            <a:pathLst>
              <a:path extrusionOk="0" h="6875584" w="8406037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8"/>
          <p:cNvSpPr txBox="1"/>
          <p:nvPr>
            <p:ph idx="1" type="subTitle"/>
          </p:nvPr>
        </p:nvSpPr>
        <p:spPr>
          <a:xfrm>
            <a:off x="499455" y="3765267"/>
            <a:ext cx="6324133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2" name="Google Shape;232;p48"/>
          <p:cNvSpPr txBox="1"/>
          <p:nvPr>
            <p:ph type="ctrTitle"/>
          </p:nvPr>
        </p:nvSpPr>
        <p:spPr>
          <a:xfrm>
            <a:off x="499455" y="2682877"/>
            <a:ext cx="6943565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ользовательский макет">
  <p:cSld name="1_Пользовательский макет"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9"/>
          <p:cNvSpPr/>
          <p:nvPr/>
        </p:nvSpPr>
        <p:spPr>
          <a:xfrm>
            <a:off x="-215930" y="0"/>
            <a:ext cx="8406037" cy="6875584"/>
          </a:xfrm>
          <a:custGeom>
            <a:rect b="b" l="l" r="r" t="t"/>
            <a:pathLst>
              <a:path extrusionOk="0" h="6875584" w="8406037">
                <a:moveTo>
                  <a:pt x="0" y="8792"/>
                </a:moveTo>
                <a:lnTo>
                  <a:pt x="7649876" y="0"/>
                </a:lnTo>
                <a:lnTo>
                  <a:pt x="8230192" y="615483"/>
                </a:lnTo>
                <a:cubicBezTo>
                  <a:pt x="8229562" y="1676415"/>
                  <a:pt x="8228931" y="2737346"/>
                  <a:pt x="8228301" y="3798278"/>
                </a:cubicBezTo>
                <a:lnTo>
                  <a:pt x="7604046" y="4440116"/>
                </a:lnTo>
                <a:lnTo>
                  <a:pt x="8406037" y="6875584"/>
                </a:lnTo>
                <a:lnTo>
                  <a:pt x="0" y="6866792"/>
                </a:lnTo>
                <a:lnTo>
                  <a:pt x="0" y="8792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9"/>
          <p:cNvSpPr txBox="1"/>
          <p:nvPr>
            <p:ph type="title"/>
          </p:nvPr>
        </p:nvSpPr>
        <p:spPr>
          <a:xfrm>
            <a:off x="587376" y="457201"/>
            <a:ext cx="6265709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9"/>
          <p:cNvSpPr txBox="1"/>
          <p:nvPr>
            <p:ph idx="1" type="body"/>
          </p:nvPr>
        </p:nvSpPr>
        <p:spPr>
          <a:xfrm>
            <a:off x="587377" y="1809749"/>
            <a:ext cx="6265708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0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50"/>
          <p:cNvSpPr txBox="1"/>
          <p:nvPr>
            <p:ph idx="1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1" name="Google Shape;241;p50"/>
          <p:cNvSpPr/>
          <p:nvPr>
            <p:ph idx="2" type="chart"/>
          </p:nvPr>
        </p:nvSpPr>
        <p:spPr>
          <a:xfrm>
            <a:off x="4772027" y="457201"/>
            <a:ext cx="6773863" cy="47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50"/>
          <p:cNvSpPr txBox="1"/>
          <p:nvPr>
            <p:ph idx="3" type="body"/>
          </p:nvPr>
        </p:nvSpPr>
        <p:spPr>
          <a:xfrm>
            <a:off x="4772026" y="5549901"/>
            <a:ext cx="6773863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Пользовательский макет">
  <p:cSld name="10_Пользовательский макет"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1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1"/>
          <p:cNvSpPr/>
          <p:nvPr/>
        </p:nvSpPr>
        <p:spPr>
          <a:xfrm>
            <a:off x="3932" y="4995728"/>
            <a:ext cx="3588163" cy="1006408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>
            <a:off x="-1271" y="3922703"/>
            <a:ext cx="3567299" cy="109464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>
            <a:off x="1" y="2874616"/>
            <a:ext cx="3566027" cy="1076461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>
            <a:off x="-12948" y="1844768"/>
            <a:ext cx="4076387" cy="1033177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>
            <a:off x="2100951" y="5084123"/>
            <a:ext cx="2905708" cy="1075280"/>
          </a:xfrm>
          <a:prstGeom prst="flowChartMagneticDisk">
            <a:avLst/>
          </a:prstGeom>
          <a:solidFill>
            <a:srgbClr val="CE6254"/>
          </a:solidFill>
          <a:ln>
            <a:noFill/>
          </a:ln>
          <a:effectLst>
            <a:outerShdw blurRad="3556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>
            <a:off x="2095133" y="5084123"/>
            <a:ext cx="2905708" cy="336020"/>
          </a:xfrm>
          <a:prstGeom prst="ellipse">
            <a:avLst/>
          </a:prstGeom>
          <a:solidFill>
            <a:srgbClr val="A33D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>
            <a:off x="1745292" y="4059110"/>
            <a:ext cx="3608123" cy="1122981"/>
          </a:xfrm>
          <a:prstGeom prst="flowChartMagneticDisk">
            <a:avLst/>
          </a:prstGeom>
          <a:solidFill>
            <a:srgbClr val="EDA83F"/>
          </a:solidFill>
          <a:ln>
            <a:noFill/>
          </a:ln>
          <a:effectLst>
            <a:outerShdw blurRad="406400" rotWithShape="0" algn="l" dist="3810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>
            <a:off x="1745292" y="4059110"/>
            <a:ext cx="3608123" cy="354981"/>
          </a:xfrm>
          <a:prstGeom prst="ellipse">
            <a:avLst/>
          </a:prstGeom>
          <a:solidFill>
            <a:srgbClr val="AC6D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 txBox="1"/>
          <p:nvPr/>
        </p:nvSpPr>
        <p:spPr>
          <a:xfrm>
            <a:off x="-18245" y="186800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ПОТЕНЦИАЛЬНЫЙ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 txBox="1"/>
          <p:nvPr/>
        </p:nvSpPr>
        <p:spPr>
          <a:xfrm>
            <a:off x="-1270" y="2960815"/>
            <a:ext cx="3387724" cy="1136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СУЩЕСТВУЮЩИЙ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 txBox="1"/>
          <p:nvPr/>
        </p:nvSpPr>
        <p:spPr>
          <a:xfrm>
            <a:off x="13075" y="4013137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ТЁПЛЫЙ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 txBox="1"/>
          <p:nvPr/>
        </p:nvSpPr>
        <p:spPr>
          <a:xfrm>
            <a:off x="38397" y="5079406"/>
            <a:ext cx="338772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ГОРЯЧИЙ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0" i="0" lang="ru-RU" sz="1051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>
            <a:off x="5452286" y="89234"/>
            <a:ext cx="4104204" cy="1773109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>
            <a:off x="7323904" y="1669063"/>
            <a:ext cx="4185704" cy="1698803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>
            <a:off x="5452283" y="93608"/>
            <a:ext cx="158076" cy="687243"/>
          </a:xfrm>
          <a:prstGeom prst="rect">
            <a:avLst/>
          </a:prstGeom>
          <a:solidFill>
            <a:srgbClr val="00A8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>
            <a:off x="7321017" y="1657407"/>
            <a:ext cx="173689" cy="714909"/>
          </a:xfrm>
          <a:prstGeom prst="rect">
            <a:avLst/>
          </a:prstGeom>
          <a:solidFill>
            <a:srgbClr val="3CBF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8642" y="4539319"/>
            <a:ext cx="461423" cy="46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337" y="5572433"/>
            <a:ext cx="407299" cy="4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1"/>
          <p:cNvSpPr/>
          <p:nvPr/>
        </p:nvSpPr>
        <p:spPr>
          <a:xfrm>
            <a:off x="7450434" y="4908488"/>
            <a:ext cx="4059175" cy="1790537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1"/>
          <p:cNvSpPr/>
          <p:nvPr/>
        </p:nvSpPr>
        <p:spPr>
          <a:xfrm>
            <a:off x="5953077" y="3251151"/>
            <a:ext cx="4137147" cy="1913411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1"/>
          <p:cNvSpPr/>
          <p:nvPr/>
        </p:nvSpPr>
        <p:spPr>
          <a:xfrm>
            <a:off x="5952119" y="3248882"/>
            <a:ext cx="124832" cy="643695"/>
          </a:xfrm>
          <a:prstGeom prst="rect">
            <a:avLst/>
          </a:prstGeom>
          <a:solidFill>
            <a:srgbClr val="EDA8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1"/>
          <p:cNvSpPr/>
          <p:nvPr/>
        </p:nvSpPr>
        <p:spPr>
          <a:xfrm>
            <a:off x="1474032" y="2961326"/>
            <a:ext cx="4207787" cy="1173751"/>
          </a:xfrm>
          <a:prstGeom prst="flowChartMagneticDisk">
            <a:avLst/>
          </a:prstGeom>
          <a:solidFill>
            <a:srgbClr val="3CBF98"/>
          </a:solidFill>
          <a:ln>
            <a:noFill/>
          </a:ln>
          <a:effectLst>
            <a:outerShdw blurRad="3683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1"/>
          <p:cNvSpPr/>
          <p:nvPr/>
        </p:nvSpPr>
        <p:spPr>
          <a:xfrm>
            <a:off x="1480957" y="2961326"/>
            <a:ext cx="4207787" cy="345556"/>
          </a:xfrm>
          <a:prstGeom prst="ellipse">
            <a:avLst/>
          </a:prstGeom>
          <a:solidFill>
            <a:srgbClr val="2A86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689" y="3472632"/>
            <a:ext cx="432472" cy="43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/>
          <p:nvPr/>
        </p:nvSpPr>
        <p:spPr>
          <a:xfrm>
            <a:off x="1135784" y="1854655"/>
            <a:ext cx="4949739" cy="1217744"/>
          </a:xfrm>
          <a:prstGeom prst="flowChartMagneticDisk">
            <a:avLst/>
          </a:prstGeom>
          <a:solidFill>
            <a:srgbClr val="00A8C1"/>
          </a:solidFill>
          <a:ln>
            <a:noFill/>
          </a:ln>
          <a:effectLst>
            <a:outerShdw blurRad="355600" rotWithShape="0" algn="bl" dir="189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135785" y="1844767"/>
            <a:ext cx="4928721" cy="387533"/>
          </a:xfrm>
          <a:prstGeom prst="ellipse">
            <a:avLst/>
          </a:prstGeom>
          <a:solidFill>
            <a:srgbClr val="004C5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96894" y="2404659"/>
            <a:ext cx="427519" cy="42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1"/>
          <p:cNvSpPr/>
          <p:nvPr/>
        </p:nvSpPr>
        <p:spPr>
          <a:xfrm>
            <a:off x="7453141" y="5621763"/>
            <a:ext cx="130283" cy="643695"/>
          </a:xfrm>
          <a:prstGeom prst="rect">
            <a:avLst/>
          </a:prstGeom>
          <a:solidFill>
            <a:srgbClr val="CE62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Пользовательский макет">
  <p:cSld name="9_Пользовательский макет"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2"/>
          <p:cNvSpPr txBox="1"/>
          <p:nvPr>
            <p:ph idx="1" type="body"/>
          </p:nvPr>
        </p:nvSpPr>
        <p:spPr>
          <a:xfrm>
            <a:off x="4483101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52"/>
          <p:cNvSpPr txBox="1"/>
          <p:nvPr>
            <p:ph idx="2" type="body"/>
          </p:nvPr>
        </p:nvSpPr>
        <p:spPr>
          <a:xfrm>
            <a:off x="8366126" y="5461001"/>
            <a:ext cx="3467100" cy="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52"/>
          <p:cNvSpPr/>
          <p:nvPr>
            <p:ph idx="3" type="chart"/>
          </p:nvPr>
        </p:nvSpPr>
        <p:spPr>
          <a:xfrm>
            <a:off x="44831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p52"/>
          <p:cNvSpPr/>
          <p:nvPr>
            <p:ph idx="4" type="chart"/>
          </p:nvPr>
        </p:nvSpPr>
        <p:spPr>
          <a:xfrm>
            <a:off x="8331201" y="850901"/>
            <a:ext cx="3467100" cy="4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52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52"/>
          <p:cNvSpPr txBox="1"/>
          <p:nvPr>
            <p:ph idx="5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льзовательский макет">
  <p:cSld name="2_Пользовательский макет"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3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53"/>
          <p:cNvSpPr txBox="1"/>
          <p:nvPr>
            <p:ph idx="1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6" name="Google Shape;286;p53"/>
          <p:cNvSpPr txBox="1"/>
          <p:nvPr>
            <p:ph idx="2" type="body"/>
          </p:nvPr>
        </p:nvSpPr>
        <p:spPr>
          <a:xfrm>
            <a:off x="4791075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" name="Google Shape;287;p53"/>
          <p:cNvSpPr txBox="1"/>
          <p:nvPr>
            <p:ph idx="3" type="body"/>
          </p:nvPr>
        </p:nvSpPr>
        <p:spPr>
          <a:xfrm>
            <a:off x="8108950" y="388380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53"/>
          <p:cNvSpPr txBox="1"/>
          <p:nvPr>
            <p:ph idx="4" type="body"/>
          </p:nvPr>
        </p:nvSpPr>
        <p:spPr>
          <a:xfrm>
            <a:off x="4791075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53"/>
          <p:cNvSpPr txBox="1"/>
          <p:nvPr>
            <p:ph idx="5" type="body"/>
          </p:nvPr>
        </p:nvSpPr>
        <p:spPr>
          <a:xfrm>
            <a:off x="8108950" y="3556515"/>
            <a:ext cx="3105151" cy="292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Пользовательский макет">
  <p:cSld name="3_Пользовательский макет"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4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4"/>
          <p:cNvSpPr txBox="1"/>
          <p:nvPr>
            <p:ph idx="1" type="body"/>
          </p:nvPr>
        </p:nvSpPr>
        <p:spPr>
          <a:xfrm>
            <a:off x="587377" y="2997200"/>
            <a:ext cx="2509785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54"/>
          <p:cNvSpPr txBox="1"/>
          <p:nvPr>
            <p:ph idx="2" type="body"/>
          </p:nvPr>
        </p:nvSpPr>
        <p:spPr>
          <a:xfrm>
            <a:off x="4838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54"/>
          <p:cNvSpPr txBox="1"/>
          <p:nvPr>
            <p:ph idx="3" type="body"/>
          </p:nvPr>
        </p:nvSpPr>
        <p:spPr>
          <a:xfrm>
            <a:off x="70612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54"/>
          <p:cNvSpPr txBox="1"/>
          <p:nvPr>
            <p:ph idx="4" type="body"/>
          </p:nvPr>
        </p:nvSpPr>
        <p:spPr>
          <a:xfrm>
            <a:off x="4838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54"/>
          <p:cNvSpPr txBox="1"/>
          <p:nvPr>
            <p:ph idx="5" type="body"/>
          </p:nvPr>
        </p:nvSpPr>
        <p:spPr>
          <a:xfrm>
            <a:off x="70612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54"/>
          <p:cNvSpPr txBox="1"/>
          <p:nvPr>
            <p:ph idx="6" type="body"/>
          </p:nvPr>
        </p:nvSpPr>
        <p:spPr>
          <a:xfrm>
            <a:off x="4838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54"/>
          <p:cNvSpPr txBox="1"/>
          <p:nvPr>
            <p:ph idx="7" type="body"/>
          </p:nvPr>
        </p:nvSpPr>
        <p:spPr>
          <a:xfrm>
            <a:off x="70612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54"/>
          <p:cNvSpPr txBox="1"/>
          <p:nvPr>
            <p:ph idx="8" type="body"/>
          </p:nvPr>
        </p:nvSpPr>
        <p:spPr>
          <a:xfrm>
            <a:off x="9283700" y="571501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54"/>
          <p:cNvSpPr txBox="1"/>
          <p:nvPr>
            <p:ph idx="9" type="body"/>
          </p:nvPr>
        </p:nvSpPr>
        <p:spPr>
          <a:xfrm>
            <a:off x="9283700" y="2566989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54"/>
          <p:cNvSpPr txBox="1"/>
          <p:nvPr>
            <p:ph idx="13" type="body"/>
          </p:nvPr>
        </p:nvSpPr>
        <p:spPr>
          <a:xfrm>
            <a:off x="9283700" y="4562477"/>
            <a:ext cx="1879600" cy="1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3" name="Google Shape;30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026" y="6985002"/>
            <a:ext cx="7172325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следний слайд">
  <p:cSld name="5_Последний слайд"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5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55"/>
          <p:cNvSpPr txBox="1"/>
          <p:nvPr>
            <p:ph idx="1" type="body"/>
          </p:nvPr>
        </p:nvSpPr>
        <p:spPr>
          <a:xfrm>
            <a:off x="587376" y="2997200"/>
            <a:ext cx="266710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139">
          <p15:clr>
            <a:srgbClr val="FBAE40"/>
          </p15:clr>
        </p15:guide>
        <p15:guide id="2" orient="horz" pos="177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льзовательский макет">
  <p:cSld name="4_Пользовательский макет">
    <p:bg>
      <p:bgPr>
        <a:solidFill>
          <a:srgbClr val="121110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6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1" name="Google Shape;311;p56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мидж">
  <p:cSld name="Имидж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льзовательский макет">
  <p:cSld name="7_Пользовательский макет">
    <p:bg>
      <p:bgPr>
        <a:solidFill>
          <a:srgbClr val="121110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7"/>
          <p:cNvSpPr/>
          <p:nvPr/>
        </p:nvSpPr>
        <p:spPr>
          <a:xfrm>
            <a:off x="1" y="0"/>
            <a:ext cx="407987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798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7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6" name="Google Shape;316;p57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льзовательский макет">
  <p:cSld name="5_Пользовательский макет">
    <p:bg>
      <p:bgPr>
        <a:solidFill>
          <a:srgbClr val="121110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8"/>
          <p:cNvSpPr txBox="1"/>
          <p:nvPr>
            <p:ph idx="1" type="body"/>
          </p:nvPr>
        </p:nvSpPr>
        <p:spPr>
          <a:xfrm>
            <a:off x="587376" y="2997200"/>
            <a:ext cx="2667101" cy="3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0" name="Google Shape;320;p58"/>
          <p:cNvSpPr txBox="1"/>
          <p:nvPr>
            <p:ph type="title"/>
          </p:nvPr>
        </p:nvSpPr>
        <p:spPr>
          <a:xfrm>
            <a:off x="587376" y="457201"/>
            <a:ext cx="3041651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+ картинка (белый)">
  <p:cSld name="текст + картинка (белый)">
    <p:bg>
      <p:bgPr>
        <a:solidFill>
          <a:srgbClr val="12111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9"/>
          <p:cNvSpPr/>
          <p:nvPr/>
        </p:nvSpPr>
        <p:spPr>
          <a:xfrm flipH="1" rot="10800000">
            <a:off x="-61468" y="1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9"/>
          <p:cNvSpPr txBox="1"/>
          <p:nvPr>
            <p:ph type="title"/>
          </p:nvPr>
        </p:nvSpPr>
        <p:spPr>
          <a:xfrm>
            <a:off x="587376" y="457201"/>
            <a:ext cx="6759723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59"/>
          <p:cNvSpPr txBox="1"/>
          <p:nvPr>
            <p:ph idx="1" type="body"/>
          </p:nvPr>
        </p:nvSpPr>
        <p:spPr>
          <a:xfrm>
            <a:off x="587376" y="1809749"/>
            <a:ext cx="6759723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Белый + паттерн">
  <p:cSld name="Белый + паттерн"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0"/>
          <p:cNvSpPr txBox="1"/>
          <p:nvPr>
            <p:ph type="title"/>
          </p:nvPr>
        </p:nvSpPr>
        <p:spPr>
          <a:xfrm>
            <a:off x="587375" y="457201"/>
            <a:ext cx="11228804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60"/>
          <p:cNvSpPr txBox="1"/>
          <p:nvPr>
            <p:ph idx="1" type="body"/>
          </p:nvPr>
        </p:nvSpPr>
        <p:spPr>
          <a:xfrm>
            <a:off x="587376" y="1809749"/>
            <a:ext cx="4952291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8" name="Google Shape;328;p60"/>
          <p:cNvSpPr/>
          <p:nvPr>
            <p:ph idx="2" type="chart"/>
          </p:nvPr>
        </p:nvSpPr>
        <p:spPr>
          <a:xfrm>
            <a:off x="5868140" y="1809749"/>
            <a:ext cx="5677749" cy="365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p60"/>
          <p:cNvSpPr txBox="1"/>
          <p:nvPr>
            <p:ph idx="3" type="body"/>
          </p:nvPr>
        </p:nvSpPr>
        <p:spPr>
          <a:xfrm>
            <a:off x="5868140" y="5750413"/>
            <a:ext cx="5677749" cy="497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льзовательский макет">
  <p:cSld name="6_Пользовательский макет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32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Пользовательский макет">
  <p:cSld name="8_Пользовательский макет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Пользовательский макет">
  <p:cSld name="12_Пользовательский макет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_001">
  <p:cSld name="Intro_00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ea732ddb6_0_114"/>
          <p:cNvSpPr txBox="1"/>
          <p:nvPr>
            <p:ph type="title"/>
          </p:nvPr>
        </p:nvSpPr>
        <p:spPr>
          <a:xfrm>
            <a:off x="670983" y="1201538"/>
            <a:ext cx="10801500" cy="29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0" spcFirstLastPara="1" rIns="0" wrap="square" tIns="0">
            <a:no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BBB0"/>
              </a:buClr>
              <a:buSzPts val="11500"/>
              <a:buFont typeface="Arial"/>
              <a:buNone/>
              <a:defRPr b="0" i="0" sz="77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41" name="Google Shape;341;g3dea732ddb6_0_114"/>
          <p:cNvSpPr txBox="1"/>
          <p:nvPr>
            <p:ph idx="1" type="body"/>
          </p:nvPr>
        </p:nvSpPr>
        <p:spPr>
          <a:xfrm>
            <a:off x="4599656" y="992565"/>
            <a:ext cx="29925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8775">
            <a:noAutofit/>
          </a:bodyPr>
          <a:lstStyle>
            <a:lvl1pPr indent="-228600" lvl="0" marL="457200"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228600" lvl="1" marL="9144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indent="-228600" lvl="4" marL="22860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42" name="Google Shape;342;g3dea732ddb6_0_114"/>
          <p:cNvSpPr txBox="1"/>
          <p:nvPr>
            <p:ph idx="2" type="body"/>
          </p:nvPr>
        </p:nvSpPr>
        <p:spPr>
          <a:xfrm>
            <a:off x="4599656" y="4671988"/>
            <a:ext cx="29925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8775">
            <a:noAutofit/>
          </a:bodyPr>
          <a:lstStyle>
            <a:lvl1pPr indent="-228600" lvl="0" marL="457200"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228600" lvl="1" marL="9144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indent="-228600" lvl="4" marL="2286000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43" name="Google Shape;343;g3dea732ddb6_0_114"/>
          <p:cNvSpPr txBox="1"/>
          <p:nvPr>
            <p:ph idx="12" type="sldNum"/>
          </p:nvPr>
        </p:nvSpPr>
        <p:spPr>
          <a:xfrm>
            <a:off x="11430000" y="6026737"/>
            <a:ext cx="7620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dea732ddb6_0_119"/>
          <p:cNvSpPr txBox="1"/>
          <p:nvPr>
            <p:ph idx="12" type="sldNum"/>
          </p:nvPr>
        </p:nvSpPr>
        <p:spPr>
          <a:xfrm>
            <a:off x="11430000" y="6026737"/>
            <a:ext cx="7620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иаграмма">
  <p:cSld name="Диаграмма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a732ddb6_0_121"/>
          <p:cNvSpPr txBox="1"/>
          <p:nvPr>
            <p:ph idx="12" type="sldNum"/>
          </p:nvPr>
        </p:nvSpPr>
        <p:spPr>
          <a:xfrm>
            <a:off x="11028363" y="6345246"/>
            <a:ext cx="1163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Light"/>
                <a:ea typeface="Jost Light"/>
                <a:cs typeface="Jost Light"/>
                <a:sym typeface="Jost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главление">
  <p:cSld name="Оглавление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 flipH="1" rot="10800000">
            <a:off x="0" y="0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587375" y="500063"/>
            <a:ext cx="7056439" cy="1947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2" type="body"/>
          </p:nvPr>
        </p:nvSpPr>
        <p:spPr>
          <a:xfrm>
            <a:off x="8292657" y="500063"/>
            <a:ext cx="3311969" cy="1947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3" type="body"/>
          </p:nvPr>
        </p:nvSpPr>
        <p:spPr>
          <a:xfrm>
            <a:off x="587375" y="4686301"/>
            <a:ext cx="7056439" cy="1499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4" type="body"/>
          </p:nvPr>
        </p:nvSpPr>
        <p:spPr>
          <a:xfrm>
            <a:off x="8231189" y="4686302"/>
            <a:ext cx="3311969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5" type="body"/>
          </p:nvPr>
        </p:nvSpPr>
        <p:spPr>
          <a:xfrm>
            <a:off x="587375" y="2681009"/>
            <a:ext cx="7056439" cy="1729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6" type="body"/>
          </p:nvPr>
        </p:nvSpPr>
        <p:spPr>
          <a:xfrm>
            <a:off x="8231190" y="2681009"/>
            <a:ext cx="3311969" cy="1729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dea732ddb6_0_123"/>
          <p:cNvSpPr txBox="1"/>
          <p:nvPr>
            <p:ph type="ctrTitle"/>
          </p:nvPr>
        </p:nvSpPr>
        <p:spPr>
          <a:xfrm>
            <a:off x="670983" y="1128715"/>
            <a:ext cx="10801500" cy="309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Jost Medium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0" name="Google Shape;350;g3dea732ddb6_0_123"/>
          <p:cNvSpPr txBox="1"/>
          <p:nvPr>
            <p:ph idx="1" type="subTitle"/>
          </p:nvPr>
        </p:nvSpPr>
        <p:spPr>
          <a:xfrm>
            <a:off x="670983" y="4221046"/>
            <a:ext cx="10801500" cy="10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351" name="Google Shape;351;g3dea732ddb6_0_123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ea732ddb6_0_127"/>
          <p:cNvSpPr txBox="1"/>
          <p:nvPr>
            <p:ph type="title"/>
          </p:nvPr>
        </p:nvSpPr>
        <p:spPr>
          <a:xfrm>
            <a:off x="670983" y="621147"/>
            <a:ext cx="10801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4" name="Google Shape;354;g3dea732ddb6_0_127"/>
          <p:cNvSpPr txBox="1"/>
          <p:nvPr>
            <p:ph idx="1" type="body"/>
          </p:nvPr>
        </p:nvSpPr>
        <p:spPr>
          <a:xfrm>
            <a:off x="670983" y="2061318"/>
            <a:ext cx="10801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55" name="Google Shape;355;g3dea732ddb6_0_127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dea732ddb6_0_131"/>
          <p:cNvSpPr txBox="1"/>
          <p:nvPr>
            <p:ph type="title"/>
          </p:nvPr>
        </p:nvSpPr>
        <p:spPr>
          <a:xfrm>
            <a:off x="670983" y="1710005"/>
            <a:ext cx="10801500" cy="25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Jost Medium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8" name="Google Shape;358;g3dea732ddb6_0_131"/>
          <p:cNvSpPr txBox="1"/>
          <p:nvPr>
            <p:ph idx="1" type="body"/>
          </p:nvPr>
        </p:nvSpPr>
        <p:spPr>
          <a:xfrm>
            <a:off x="670983" y="4221046"/>
            <a:ext cx="10801500" cy="18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9" name="Google Shape;359;g3dea732ddb6_0_131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dea732ddb6_0_135"/>
          <p:cNvSpPr txBox="1"/>
          <p:nvPr>
            <p:ph type="title"/>
          </p:nvPr>
        </p:nvSpPr>
        <p:spPr>
          <a:xfrm>
            <a:off x="670983" y="621147"/>
            <a:ext cx="10801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2" name="Google Shape;362;g3dea732ddb6_0_135"/>
          <p:cNvSpPr txBox="1"/>
          <p:nvPr>
            <p:ph idx="1" type="body"/>
          </p:nvPr>
        </p:nvSpPr>
        <p:spPr>
          <a:xfrm>
            <a:off x="670983" y="2045445"/>
            <a:ext cx="5424900" cy="4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63" name="Google Shape;363;g3dea732ddb6_0_135"/>
          <p:cNvSpPr txBox="1"/>
          <p:nvPr>
            <p:ph idx="2" type="body"/>
          </p:nvPr>
        </p:nvSpPr>
        <p:spPr>
          <a:xfrm>
            <a:off x="6096000" y="2061318"/>
            <a:ext cx="53763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64" name="Google Shape;364;g3dea732ddb6_0_135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dea732ddb6_0_140"/>
          <p:cNvSpPr txBox="1"/>
          <p:nvPr>
            <p:ph type="title"/>
          </p:nvPr>
        </p:nvSpPr>
        <p:spPr>
          <a:xfrm>
            <a:off x="670983" y="621146"/>
            <a:ext cx="3889500" cy="14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100"/>
              <a:buFont typeface="Jost Medium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7" name="Google Shape;367;g3dea732ddb6_0_140"/>
          <p:cNvSpPr txBox="1"/>
          <p:nvPr>
            <p:ph idx="1" type="body"/>
          </p:nvPr>
        </p:nvSpPr>
        <p:spPr>
          <a:xfrm>
            <a:off x="5327650" y="621147"/>
            <a:ext cx="61722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2pPr>
            <a:lvl3pPr indent="-3302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4pPr>
            <a:lvl5pPr indent="-3111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5pPr>
            <a:lvl6pPr indent="-3111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368" name="Google Shape;368;g3dea732ddb6_0_140"/>
          <p:cNvSpPr txBox="1"/>
          <p:nvPr>
            <p:ph idx="2" type="body"/>
          </p:nvPr>
        </p:nvSpPr>
        <p:spPr>
          <a:xfrm>
            <a:off x="670983" y="2061318"/>
            <a:ext cx="3889500" cy="37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369" name="Google Shape;369;g3dea732ddb6_0_140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dea732ddb6_0_145"/>
          <p:cNvSpPr txBox="1"/>
          <p:nvPr>
            <p:ph type="title"/>
          </p:nvPr>
        </p:nvSpPr>
        <p:spPr>
          <a:xfrm>
            <a:off x="670983" y="621146"/>
            <a:ext cx="3889500" cy="14361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2100"/>
              <a:buFont typeface="Jost Medium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72" name="Google Shape;372;g3dea732ddb6_0_145"/>
          <p:cNvSpPr/>
          <p:nvPr>
            <p:ph idx="2" type="pic"/>
          </p:nvPr>
        </p:nvSpPr>
        <p:spPr>
          <a:xfrm>
            <a:off x="4560359" y="621148"/>
            <a:ext cx="6912000" cy="5202900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g3dea732ddb6_0_145"/>
          <p:cNvSpPr txBox="1"/>
          <p:nvPr>
            <p:ph idx="1" type="body"/>
          </p:nvPr>
        </p:nvSpPr>
        <p:spPr>
          <a:xfrm>
            <a:off x="682272" y="2061318"/>
            <a:ext cx="38895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374" name="Google Shape;374;g3dea732ddb6_0_145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Раздел">
  <p:cSld name="1_Раздел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/>
          <p:nvPr/>
        </p:nvSpPr>
        <p:spPr>
          <a:xfrm flipH="1" rot="10800000">
            <a:off x="-26025" y="2"/>
            <a:ext cx="8030200" cy="6901543"/>
          </a:xfrm>
          <a:custGeom>
            <a:rect b="b" l="l" r="r" t="t"/>
            <a:pathLst>
              <a:path extrusionOk="0" h="6901543" w="8030200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3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" name="Google Shape;32;p23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Раздел">
  <p:cSld name="2_Раздел"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/>
          <p:nvPr/>
        </p:nvSpPr>
        <p:spPr>
          <a:xfrm flipH="1" rot="10800000">
            <a:off x="-26025" y="2"/>
            <a:ext cx="8030200" cy="6901543"/>
          </a:xfrm>
          <a:custGeom>
            <a:rect b="b" l="l" r="r" t="t"/>
            <a:pathLst>
              <a:path extrusionOk="0" h="6901543" w="8030200">
                <a:moveTo>
                  <a:pt x="0" y="24493"/>
                </a:moveTo>
                <a:lnTo>
                  <a:pt x="7399401" y="0"/>
                </a:lnTo>
                <a:lnTo>
                  <a:pt x="8030200" y="651664"/>
                </a:lnTo>
                <a:lnTo>
                  <a:pt x="8030200" y="6901543"/>
                </a:lnTo>
                <a:lnTo>
                  <a:pt x="19050" y="6901543"/>
                </a:lnTo>
                <a:lnTo>
                  <a:pt x="0" y="24493"/>
                </a:lnTo>
                <a:close/>
              </a:path>
            </a:pathLst>
          </a:custGeom>
          <a:solidFill>
            <a:srgbClr val="12111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4"/>
          <p:cNvSpPr txBox="1"/>
          <p:nvPr>
            <p:ph idx="1" type="subTitle"/>
          </p:nvPr>
        </p:nvSpPr>
        <p:spPr>
          <a:xfrm>
            <a:off x="499453" y="3765267"/>
            <a:ext cx="7628547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24"/>
          <p:cNvSpPr txBox="1"/>
          <p:nvPr>
            <p:ph type="ctrTitle"/>
          </p:nvPr>
        </p:nvSpPr>
        <p:spPr>
          <a:xfrm>
            <a:off x="499453" y="2682877"/>
            <a:ext cx="7628547" cy="87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/>
          <p:nvPr/>
        </p:nvSpPr>
        <p:spPr>
          <a:xfrm>
            <a:off x="5971607" y="3244335"/>
            <a:ext cx="2487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69790" y="3027892"/>
            <a:ext cx="3025788" cy="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+ картинка">
  <p:cSld name="текст + картинка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/>
          <p:nvPr/>
        </p:nvSpPr>
        <p:spPr>
          <a:xfrm flipH="1" rot="10800000">
            <a:off x="-61468" y="1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 txBox="1"/>
          <p:nvPr>
            <p:ph type="title"/>
          </p:nvPr>
        </p:nvSpPr>
        <p:spPr>
          <a:xfrm>
            <a:off x="587376" y="457201"/>
            <a:ext cx="6759723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587376" y="1809749"/>
            <a:ext cx="6759723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екст + картинка">
  <p:cSld name="1_текст + картинка">
    <p:bg>
      <p:bgPr>
        <a:solidFill>
          <a:schemeClr val="l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/>
          <p:nvPr/>
        </p:nvSpPr>
        <p:spPr>
          <a:xfrm flipH="1" rot="10800000">
            <a:off x="-61468" y="1"/>
            <a:ext cx="8065643" cy="6858000"/>
          </a:xfrm>
          <a:custGeom>
            <a:rect b="b" l="l" r="r" t="t"/>
            <a:pathLst>
              <a:path extrusionOk="0" h="6858000" w="8065642">
                <a:moveTo>
                  <a:pt x="0" y="0"/>
                </a:moveTo>
                <a:lnTo>
                  <a:pt x="7463871" y="0"/>
                </a:lnTo>
                <a:lnTo>
                  <a:pt x="8065642" y="608121"/>
                </a:lnTo>
                <a:lnTo>
                  <a:pt x="8065642" y="6858000"/>
                </a:lnTo>
                <a:lnTo>
                  <a:pt x="21265" y="6858000"/>
                </a:lnTo>
                <a:cubicBezTo>
                  <a:pt x="14177" y="4572000"/>
                  <a:pt x="7088" y="228600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6"/>
          <p:cNvSpPr txBox="1"/>
          <p:nvPr>
            <p:ph type="title"/>
          </p:nvPr>
        </p:nvSpPr>
        <p:spPr>
          <a:xfrm>
            <a:off x="587376" y="457201"/>
            <a:ext cx="6759723" cy="895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587376" y="1809749"/>
            <a:ext cx="6759723" cy="4438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2002631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71">
          <p15:clr>
            <a:srgbClr val="F26B43"/>
          </p15:clr>
        </p15:guide>
        <p15:guide id="2" orient="horz" pos="1888">
          <p15:clr>
            <a:srgbClr val="F26B43"/>
          </p15:clr>
        </p15:guide>
        <p15:guide id="3" pos="5043">
          <p15:clr>
            <a:srgbClr val="F26B43"/>
          </p15:clr>
        </p15:guide>
        <p15:guide id="4" pos="2571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ea732ddb6_0_110"/>
          <p:cNvSpPr txBox="1"/>
          <p:nvPr>
            <p:ph type="title"/>
          </p:nvPr>
        </p:nvSpPr>
        <p:spPr>
          <a:xfrm>
            <a:off x="670983" y="621147"/>
            <a:ext cx="10801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Jost Medium"/>
              <a:buNone/>
              <a:defRPr b="0" i="0" sz="4000" u="none" cap="none" strike="noStrike">
                <a:solidFill>
                  <a:srgbClr val="171717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7" name="Google Shape;337;g3dea732ddb6_0_110"/>
          <p:cNvSpPr txBox="1"/>
          <p:nvPr>
            <p:ph idx="1" type="body"/>
          </p:nvPr>
        </p:nvSpPr>
        <p:spPr>
          <a:xfrm>
            <a:off x="670983" y="2061318"/>
            <a:ext cx="10801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-330200" lvl="1" marL="914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-311150" lvl="2" marL="1371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-304800" lvl="3" marL="1828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-304800" lvl="4" marL="22860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g3dea732ddb6_0_110"/>
          <p:cNvSpPr txBox="1"/>
          <p:nvPr>
            <p:ph idx="12" type="sldNum"/>
          </p:nvPr>
        </p:nvSpPr>
        <p:spPr>
          <a:xfrm>
            <a:off x="11472333" y="5848513"/>
            <a:ext cx="71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659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  <p15:guide id="4" pos="937">
          <p15:clr>
            <a:srgbClr val="F26B43"/>
          </p15:clr>
        </p15:guide>
        <p15:guide id="5" pos="1421">
          <p15:clr>
            <a:srgbClr val="F26B43"/>
          </p15:clr>
        </p15:guide>
        <p15:guide id="6" pos="1905">
          <p15:clr>
            <a:srgbClr val="F26B43"/>
          </p15:clr>
        </p15:guide>
        <p15:guide id="7" pos="2389">
          <p15:clr>
            <a:srgbClr val="F26B43"/>
          </p15:clr>
        </p15:guide>
        <p15:guide id="8" pos="2873">
          <p15:clr>
            <a:srgbClr val="F26B43"/>
          </p15:clr>
        </p15:guide>
        <p15:guide id="9" pos="3356">
          <p15:clr>
            <a:srgbClr val="F26B43"/>
          </p15:clr>
        </p15:guide>
        <p15:guide id="10" pos="4324">
          <p15:clr>
            <a:srgbClr val="F26B43"/>
          </p15:clr>
        </p15:guide>
        <p15:guide id="11" pos="4808">
          <p15:clr>
            <a:srgbClr val="F26B43"/>
          </p15:clr>
        </p15:guide>
        <p15:guide id="12" pos="5291">
          <p15:clr>
            <a:srgbClr val="F26B43"/>
          </p15:clr>
        </p15:guide>
        <p15:guide id="13" pos="5775">
          <p15:clr>
            <a:srgbClr val="F26B43"/>
          </p15:clr>
        </p15:guide>
        <p15:guide id="14" pos="6259">
          <p15:clr>
            <a:srgbClr val="F26B43"/>
          </p15:clr>
        </p15:guide>
        <p15:guide id="15" pos="6743">
          <p15:clr>
            <a:srgbClr val="F26B43"/>
          </p15:clr>
        </p15:guide>
        <p15:guide id="16" pos="7227">
          <p15:clr>
            <a:srgbClr val="F26B43"/>
          </p15:clr>
        </p15:guide>
        <p15:guide id="17" orient="horz" pos="391">
          <p15:clr>
            <a:srgbClr val="F26B43"/>
          </p15:clr>
        </p15:guide>
        <p15:guide id="18" orient="horz" pos="1298">
          <p15:clr>
            <a:srgbClr val="F26B43"/>
          </p15:clr>
        </p15:guide>
        <p15:guide id="19" orient="horz" pos="32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"/>
          <p:cNvSpPr/>
          <p:nvPr/>
        </p:nvSpPr>
        <p:spPr>
          <a:xfrm rot="5400000">
            <a:off x="3645382" y="-1721700"/>
            <a:ext cx="5486400" cy="10301400"/>
          </a:xfrm>
          <a:prstGeom prst="snip2SameRect">
            <a:avLst>
              <a:gd fmla="val 10713" name="adj1"/>
              <a:gd fmla="val 0" name="adj2"/>
            </a:avLst>
          </a:prstGeom>
          <a:noFill/>
          <a:ln cap="flat" cmpd="sng" w="123825">
            <a:solidFill>
              <a:srgbClr val="AE7B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ng exposure photography of road and cars" id="380" name="Google Shape;380;p1"/>
          <p:cNvPicPr preferRelativeResize="0"/>
          <p:nvPr/>
        </p:nvPicPr>
        <p:blipFill rotWithShape="1">
          <a:blip r:embed="rId3">
            <a:alphaModFix amt="12000"/>
          </a:blip>
          <a:srcRect b="0" l="0" r="0" t="0"/>
          <a:stretch/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"/>
          <p:cNvSpPr txBox="1"/>
          <p:nvPr/>
        </p:nvSpPr>
        <p:spPr>
          <a:xfrm>
            <a:off x="1784135" y="1638644"/>
            <a:ext cx="8117961" cy="2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ru-RU" sz="59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КЕЙС: SMART PLAZA</a:t>
            </a:r>
            <a:endParaRPr b="1" i="0" sz="59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+</a:t>
            </a:r>
            <a:r>
              <a:rPr lang="ru-RU" sz="2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2 млрд</a:t>
            </a:r>
            <a:r>
              <a:rPr lang="ru-RU" sz="2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₸ дополнительной выручки за счет возврата платежеспособной аудитории в ТРЦ через программу лояльности на основе </a:t>
            </a:r>
            <a:r>
              <a:rPr lang="ru-RU" sz="2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Big Data</a:t>
            </a:r>
            <a:r>
              <a:rPr lang="ru-RU" sz="2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-инсайтов</a:t>
            </a:r>
            <a:endParaRPr sz="2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21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descr=" " id="382" name="Google Shape;38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3941" y="5116288"/>
            <a:ext cx="1811209" cy="437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dea732ddb6_0_84"/>
          <p:cNvSpPr/>
          <p:nvPr/>
        </p:nvSpPr>
        <p:spPr>
          <a:xfrm>
            <a:off x="-50" y="0"/>
            <a:ext cx="12240300" cy="6858000"/>
          </a:xfrm>
          <a:prstGeom prst="rect">
            <a:avLst/>
          </a:prstGeom>
          <a:solidFill>
            <a:schemeClr val="dk1"/>
          </a:solidFill>
          <a:ln cap="flat" cmpd="sng" w="63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pic>
        <p:nvPicPr>
          <p:cNvPr id="487" name="Google Shape;487;g3dea732ddb6_0_84" title="9I2A8223 1.png"/>
          <p:cNvPicPr preferRelativeResize="0"/>
          <p:nvPr/>
        </p:nvPicPr>
        <p:blipFill rotWithShape="1">
          <a:blip r:embed="rId3">
            <a:alphaModFix/>
          </a:blip>
          <a:srcRect b="14623" l="3199" r="2710" t="6332"/>
          <a:stretch/>
        </p:blipFill>
        <p:spPr>
          <a:xfrm>
            <a:off x="48833" y="0"/>
            <a:ext cx="12260716" cy="685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3dea732ddb6_0_84"/>
          <p:cNvSpPr txBox="1"/>
          <p:nvPr/>
        </p:nvSpPr>
        <p:spPr>
          <a:xfrm>
            <a:off x="631693" y="421975"/>
            <a:ext cx="10818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25" spcFirstLastPara="1" rIns="60925" wrap="square" tIns="30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AE7B00"/>
                </a:solidFill>
                <a:latin typeface="Jost Medium"/>
                <a:ea typeface="Jost Medium"/>
                <a:cs typeface="Jost Medium"/>
                <a:sym typeface="Jost Medium"/>
              </a:rPr>
              <a:t>Data-driven стратегия: O2O модель возврата и удержания аудитории</a:t>
            </a:r>
            <a:endParaRPr b="0" i="0" sz="3600" u="none" cap="none" strike="noStrike">
              <a:solidFill>
                <a:srgbClr val="AE7B00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89" name="Google Shape;489;g3dea732ddb6_0_84"/>
          <p:cNvSpPr txBox="1"/>
          <p:nvPr/>
        </p:nvSpPr>
        <p:spPr>
          <a:xfrm>
            <a:off x="622599" y="1598325"/>
            <a:ext cx="108189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 Medium"/>
              </a:rPr>
              <a:t>Мы построили замкнутую систему управления офлайн-аудиторией, объединив Big Data, digital-коммуникации и программу лояльности. Digital триггер → App → Визит → Покупка → Бонус → Возврат.</a:t>
            </a:r>
            <a:endParaRPr sz="1600">
              <a:solidFill>
                <a:schemeClr val="lt1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90" name="Google Shape;490;g3dea732ddb6_0_84"/>
          <p:cNvSpPr/>
          <p:nvPr/>
        </p:nvSpPr>
        <p:spPr>
          <a:xfrm>
            <a:off x="632475" y="2308325"/>
            <a:ext cx="3394500" cy="19326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91" name="Google Shape;491;g3dea732ddb6_0_84"/>
          <p:cNvSpPr/>
          <p:nvPr/>
        </p:nvSpPr>
        <p:spPr>
          <a:xfrm>
            <a:off x="4334425" y="4524575"/>
            <a:ext cx="3453600" cy="20118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92" name="Google Shape;492;g3dea732ddb6_0_84"/>
          <p:cNvSpPr/>
          <p:nvPr/>
        </p:nvSpPr>
        <p:spPr>
          <a:xfrm>
            <a:off x="8095475" y="2288625"/>
            <a:ext cx="3394500" cy="19524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93" name="Google Shape;493;g3dea732ddb6_0_84"/>
          <p:cNvSpPr/>
          <p:nvPr/>
        </p:nvSpPr>
        <p:spPr>
          <a:xfrm>
            <a:off x="558075" y="4511297"/>
            <a:ext cx="3394500" cy="20118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94" name="Google Shape;494;g3dea732ddb6_0_84"/>
          <p:cNvSpPr/>
          <p:nvPr/>
        </p:nvSpPr>
        <p:spPr>
          <a:xfrm>
            <a:off x="4363975" y="2288625"/>
            <a:ext cx="3394500" cy="19326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495" name="Google Shape;495;g3dea732ddb6_0_84"/>
          <p:cNvSpPr txBox="1"/>
          <p:nvPr/>
        </p:nvSpPr>
        <p:spPr>
          <a:xfrm>
            <a:off x="761450" y="2373213"/>
            <a:ext cx="3233700" cy="17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1. Big Data как основа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проанализировали оффлайн-поведение через геоаналитику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выявили когорты оттока и пересечения с конкурентами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определили сегменты с наибольшим потенциалом возврата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поняли, кто ушёл и кого возвращать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6" name="Google Shape;496;g3dea732ddb6_0_84"/>
          <p:cNvSpPr txBox="1"/>
          <p:nvPr/>
        </p:nvSpPr>
        <p:spPr>
          <a:xfrm>
            <a:off x="4461225" y="2373223"/>
            <a:ext cx="3343500" cy="14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2. Поведенческая сегментация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reactivation (≥6 мес не были)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core / super-core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сегментация по частоте, времени визита и конкуренции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перешли от массового маркетинга к точечному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7" name="Google Shape;497;g3dea732ddb6_0_84"/>
          <p:cNvSpPr txBox="1"/>
          <p:nvPr/>
        </p:nvSpPr>
        <p:spPr>
          <a:xfrm>
            <a:off x="8216600" y="2373225"/>
            <a:ext cx="3233700" cy="21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3. Персонализированный возврат (digital)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запуск кампаний в Meta и TikTok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использование Big Data сегментов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персональные триггеры под сценарии поведения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продуктовые и акционные офферы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вернули аудиторию в ТРЦ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8" name="Google Shape;498;g3dea732ddb6_0_84"/>
          <p:cNvSpPr txBox="1"/>
          <p:nvPr/>
        </p:nvSpPr>
        <p:spPr>
          <a:xfrm>
            <a:off x="731925" y="4574000"/>
            <a:ext cx="3138600" cy="1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4. Удержание через Super App и программу лояльности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бонусы, shoppertokens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персональные офферы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события и сервисы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закрепили привычку посещения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9" name="Google Shape;499;g3dea732ddb6_0_84"/>
          <p:cNvSpPr txBox="1"/>
          <p:nvPr/>
        </p:nvSpPr>
        <p:spPr>
          <a:xfrm>
            <a:off x="4452550" y="4601400"/>
            <a:ext cx="3233700" cy="14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5. End-to-end аналитика</a:t>
            </a:r>
            <a:endParaRPr b="1" sz="1400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связали: контакт → установка → визит → покупка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AppsFlyer + Firebase + CRM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Jost"/>
              <a:buChar char="●"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доказали вклад маркетинга в выручку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сделали офлайн измеряемым</a:t>
            </a:r>
            <a:endParaRPr sz="1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stadium chairs" id="505" name="Google Shape;505;p15"/>
          <p:cNvPicPr preferRelativeResize="0"/>
          <p:nvPr/>
        </p:nvPicPr>
        <p:blipFill rotWithShape="1">
          <a:blip r:embed="rId3">
            <a:alphaModFix amt="13000"/>
          </a:blip>
          <a:srcRect b="7813" l="0" r="0" t="7813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15"/>
          <p:cNvGrpSpPr/>
          <p:nvPr/>
        </p:nvGrpSpPr>
        <p:grpSpPr>
          <a:xfrm>
            <a:off x="839825" y="1846275"/>
            <a:ext cx="4142370" cy="1077290"/>
            <a:chOff x="839788" y="213700"/>
            <a:chExt cx="2472319" cy="1077290"/>
          </a:xfrm>
        </p:grpSpPr>
        <p:sp>
          <p:nvSpPr>
            <p:cNvPr id="507" name="Google Shape;507;p15"/>
            <p:cNvSpPr txBox="1"/>
            <p:nvPr/>
          </p:nvSpPr>
          <p:spPr>
            <a:xfrm>
              <a:off x="839788" y="213700"/>
              <a:ext cx="21099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1" lang="ru-RU" sz="4400">
                  <a:solidFill>
                    <a:srgbClr val="AE7B00"/>
                  </a:solidFill>
                  <a:latin typeface="Jost"/>
                  <a:ea typeface="Jost"/>
                  <a:cs typeface="Jost"/>
                  <a:sym typeface="Jost"/>
                </a:rPr>
                <a:t>98 335</a:t>
              </a:r>
              <a:endParaRPr b="0" i="0" sz="1400" u="none" cap="none" strike="noStrike">
                <a:solidFill>
                  <a:srgbClr val="AE7B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5"/>
            <p:cNvSpPr txBox="1"/>
            <p:nvPr/>
          </p:nvSpPr>
          <p:spPr>
            <a:xfrm>
              <a:off x="839807" y="983190"/>
              <a:ext cx="247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возвращенных гостей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grpSp>
        <p:nvGrpSpPr>
          <p:cNvPr id="509" name="Google Shape;509;p15"/>
          <p:cNvGrpSpPr/>
          <p:nvPr/>
        </p:nvGrpSpPr>
        <p:grpSpPr>
          <a:xfrm>
            <a:off x="4402890" y="1846275"/>
            <a:ext cx="4626220" cy="1077300"/>
            <a:chOff x="2526808" y="162900"/>
            <a:chExt cx="2730300" cy="1077300"/>
          </a:xfrm>
        </p:grpSpPr>
        <p:sp>
          <p:nvSpPr>
            <p:cNvPr id="510" name="Google Shape;510;p15"/>
            <p:cNvSpPr txBox="1"/>
            <p:nvPr/>
          </p:nvSpPr>
          <p:spPr>
            <a:xfrm>
              <a:off x="2526808" y="162900"/>
              <a:ext cx="27303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1" lang="ru-RU" sz="4400">
                  <a:solidFill>
                    <a:srgbClr val="AE7B00"/>
                  </a:solidFill>
                  <a:latin typeface="Jost"/>
                  <a:ea typeface="Jost"/>
                  <a:cs typeface="Jost"/>
                  <a:sym typeface="Jost"/>
                </a:rPr>
                <a:t>+2,03 млрд ₸</a:t>
              </a:r>
              <a:endParaRPr b="0" i="0" sz="1400" u="none" cap="none" strike="noStrike">
                <a:solidFill>
                  <a:srgbClr val="AE7B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5"/>
            <p:cNvSpPr txBox="1"/>
            <p:nvPr/>
          </p:nvSpPr>
          <p:spPr>
            <a:xfrm>
              <a:off x="2526808" y="932400"/>
              <a:ext cx="1958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инкрементальной выручки</a:t>
              </a:r>
              <a:endParaRPr b="0" i="0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</p:grpSp>
      <p:sp>
        <p:nvSpPr>
          <p:cNvPr id="512" name="Google Shape;512;p15"/>
          <p:cNvSpPr txBox="1"/>
          <p:nvPr/>
        </p:nvSpPr>
        <p:spPr>
          <a:xfrm>
            <a:off x="813594" y="692419"/>
            <a:ext cx="105648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РЕЗУЛЬТАТ 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13" name="Google Shape;513;p15"/>
          <p:cNvSpPr txBox="1"/>
          <p:nvPr/>
        </p:nvSpPr>
        <p:spPr>
          <a:xfrm>
            <a:off x="9601200" y="1846275"/>
            <a:ext cx="3847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ru-RU" sz="44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1:10</a:t>
            </a:r>
            <a:endParaRPr b="0" i="0" sz="1400" u="none" cap="none" strike="noStrike">
              <a:solidFill>
                <a:srgbClr val="AE7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/>
          <p:nvPr/>
        </p:nvSpPr>
        <p:spPr>
          <a:xfrm>
            <a:off x="9601201" y="2615775"/>
            <a:ext cx="276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ROMI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15" name="Google Shape;515;p15"/>
          <p:cNvSpPr/>
          <p:nvPr/>
        </p:nvSpPr>
        <p:spPr>
          <a:xfrm>
            <a:off x="588975" y="3858425"/>
            <a:ext cx="3125100" cy="27240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516" name="Google Shape;516;p15"/>
          <p:cNvSpPr txBox="1"/>
          <p:nvPr/>
        </p:nvSpPr>
        <p:spPr>
          <a:xfrm>
            <a:off x="717950" y="3923325"/>
            <a:ext cx="28707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Рост ключевых бизнес-метрик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Трафик:</a:t>
            </a:r>
            <a:r>
              <a:rPr b="1"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1,21 млн визитов (+51% к плану)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Уникальные пользователи: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326 000 (+8,7%)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Средний чек:</a:t>
            </a:r>
            <a:r>
              <a:rPr b="1"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23 000 ₸ (+35%)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Конверсия в покупку: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90% (в 2× выше рынка)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LFL арендаторов: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+15–18%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17" name="Google Shape;517;p15"/>
          <p:cNvSpPr/>
          <p:nvPr/>
        </p:nvSpPr>
        <p:spPr>
          <a:xfrm>
            <a:off x="4402900" y="3782925"/>
            <a:ext cx="3233700" cy="27996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518" name="Google Shape;518;p15"/>
          <p:cNvSpPr txBox="1"/>
          <p:nvPr/>
        </p:nvSpPr>
        <p:spPr>
          <a:xfrm>
            <a:off x="4507600" y="3923325"/>
            <a:ext cx="3125100" cy="20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Изменение поведения аудитории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Reactivation rate: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49,4% (норма: 5–10%)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Частота визитов: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3,9 / мес (+44%)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Retention ядра: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69%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Повторные визиты: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72%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Dwell time: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60+ минут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19" name="Google Shape;519;p15"/>
          <p:cNvSpPr/>
          <p:nvPr/>
        </p:nvSpPr>
        <p:spPr>
          <a:xfrm>
            <a:off x="8377625" y="3777625"/>
            <a:ext cx="3233700" cy="27240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63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520" name="Google Shape;520;p15"/>
          <p:cNvSpPr txBox="1"/>
          <p:nvPr/>
        </p:nvSpPr>
        <p:spPr>
          <a:xfrm>
            <a:off x="8551650" y="3923325"/>
            <a:ext cx="2944200" cy="18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Эффективность маркетинга и продукта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CTR: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4,31% (+21%)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CPI: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−27%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Установки: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13 000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Jost"/>
              <a:buAutoNum type="arabicPeriod"/>
            </a:pP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</a:t>
            </a:r>
            <a:r>
              <a:rPr b="1" lang="ru-RU" sz="13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онверсия в регистрацию: </a:t>
            </a:r>
            <a:r>
              <a:rPr lang="ru-RU" sz="13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85% </a:t>
            </a:r>
            <a:endParaRPr sz="13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stadium chairs" id="526" name="Google Shape;526;g3dea9c534aa_0_0"/>
          <p:cNvPicPr preferRelativeResize="0"/>
          <p:nvPr/>
        </p:nvPicPr>
        <p:blipFill rotWithShape="1">
          <a:blip r:embed="rId3">
            <a:alphaModFix amt="13000"/>
          </a:blip>
          <a:srcRect b="7813" l="0" r="0" t="7813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7" name="Google Shape;527;g3dea9c534aa_0_0"/>
          <p:cNvGraphicFramePr/>
          <p:nvPr/>
        </p:nvGraphicFramePr>
        <p:xfrm>
          <a:off x="171450" y="118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{18C0D8BB-296B-4719-873C-FFFB720EFEAE}</a:tableStyleId>
              </a:tblPr>
              <a:tblGrid>
                <a:gridCol w="1771650"/>
                <a:gridCol w="2286000"/>
                <a:gridCol w="2171700"/>
                <a:gridCol w="5619750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KPI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Результат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Бенчмарк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Интерпретация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Monthly Traffic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1 210 000 визитов (</a:t>
                      </a:r>
                      <a:r>
                        <a:rPr b="1"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+51% к плану</a:t>
                      </a: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3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2,5–3,5 чел./кв.м GLA/год (ICSC)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Объект вышел в верхний диапазон по международным стандартам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Unique Visitors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326 000 (</a:t>
                      </a:r>
                      <a:r>
                        <a:rPr b="1"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+8,7% к плану</a:t>
                      </a: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3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30–40% от общего трафика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На верхней границе нормы — рост новой аудитории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Incremental Turnover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≈2,03 млрд ₸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+3–7% к обороту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Существенно превышен benchmark (+2x)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Средний чек (AOV)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23 000 ₸ (</a:t>
                      </a:r>
                      <a:r>
                        <a:rPr b="1"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+35%</a:t>
                      </a: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3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18 000–20 000 ₸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Выше мирового уровня для аналогичных ТРЦ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Capture Rate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90%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35–45%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Аномально высокая конверсия → возвратные клиенты приходят с намерением купить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LFL рост арендаторов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+15–18%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2–4% (или инфляция ~8–10%)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Рост в 2–3 раза выше рынка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ROMI (Retention)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1:10+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1:4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Более чем в 2 раза выше рынка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3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ROI (incremental revenue)</a:t>
                      </a:r>
                      <a:endParaRPr b="1" sz="13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≈1 000%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200–400%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X2+ к стандарту retail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28" name="Google Shape;528;g3dea9c534aa_0_0"/>
          <p:cNvSpPr txBox="1"/>
          <p:nvPr/>
        </p:nvSpPr>
        <p:spPr>
          <a:xfrm>
            <a:off x="813594" y="129694"/>
            <a:ext cx="10564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4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БИЗНЕС–</a:t>
            </a: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РЕЗУЛЬТАТЫ 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stadium chairs" id="534" name="Google Shape;534;g3dea9c534aa_0_23"/>
          <p:cNvPicPr preferRelativeResize="0"/>
          <p:nvPr/>
        </p:nvPicPr>
        <p:blipFill rotWithShape="1">
          <a:blip r:embed="rId3">
            <a:alphaModFix amt="13000"/>
          </a:blip>
          <a:srcRect b="7813" l="0" r="0" t="7813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3dea9c534aa_0_23"/>
          <p:cNvSpPr txBox="1"/>
          <p:nvPr/>
        </p:nvSpPr>
        <p:spPr>
          <a:xfrm>
            <a:off x="813594" y="252794"/>
            <a:ext cx="10564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4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МАРКЕТИНГОВЫЕ KPI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graphicFrame>
        <p:nvGraphicFramePr>
          <p:cNvPr id="536" name="Google Shape;536;g3dea9c534aa_0_23"/>
          <p:cNvGraphicFramePr/>
          <p:nvPr/>
        </p:nvGraphicFramePr>
        <p:xfrm>
          <a:off x="813613" y="1350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{18C0D8BB-296B-4719-873C-FFFB720EFEAE}</a:tableStyleId>
              </a:tblPr>
              <a:tblGrid>
                <a:gridCol w="2822650"/>
                <a:gridCol w="2516200"/>
                <a:gridCol w="1209700"/>
                <a:gridCol w="4016225"/>
              </a:tblGrid>
              <a:tr h="758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KPI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Результат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Бенчмарк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Интерпретация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Reactivation Rate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49,4%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5–10%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В 5–8 раз выше рынка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Retention Core сегмента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69,1%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50–60%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Выше среднего уровня удержания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Visit Frequency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3,9 визита/мес (</a:t>
                      </a:r>
                      <a:r>
                        <a:rPr b="1"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+44%</a:t>
                      </a: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2,5–3,2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Достигнут уровень lifestyle-центров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Dwell Time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60–62 мин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60–70 мин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Соответствует мировым стандартам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Repeat Visits</a:t>
                      </a:r>
                      <a:endParaRPr b="1" sz="16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72% (</a:t>
                      </a:r>
                      <a:r>
                        <a:rPr b="1"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+12 п.п.</a:t>
                      </a: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55–65%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Выше premium malls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stadium chairs" id="542" name="Google Shape;542;g3dea9c534aa_0_32"/>
          <p:cNvPicPr preferRelativeResize="0"/>
          <p:nvPr/>
        </p:nvPicPr>
        <p:blipFill rotWithShape="1">
          <a:blip r:embed="rId3">
            <a:alphaModFix amt="13000"/>
          </a:blip>
          <a:srcRect b="7813" l="0" r="0" t="7813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g3dea9c534aa_0_32"/>
          <p:cNvSpPr txBox="1"/>
          <p:nvPr/>
        </p:nvSpPr>
        <p:spPr>
          <a:xfrm>
            <a:off x="813594" y="252794"/>
            <a:ext cx="10564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4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ТЕХНИЧЕСКИЕ / МЕДИЙНЫЕ</a:t>
            </a:r>
            <a:r>
              <a:rPr b="1" lang="ru-RU" sz="4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 KPI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graphicFrame>
        <p:nvGraphicFramePr>
          <p:cNvPr id="544" name="Google Shape;544;g3dea9c534aa_0_32"/>
          <p:cNvGraphicFramePr/>
          <p:nvPr/>
        </p:nvGraphicFramePr>
        <p:xfrm>
          <a:off x="839800" y="1453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{18C0D8BB-296B-4719-873C-FFFB720EFEAE}</a:tableStyleId>
              </a:tblPr>
              <a:tblGrid>
                <a:gridCol w="2511975"/>
                <a:gridCol w="1561725"/>
                <a:gridCol w="1237325"/>
                <a:gridCol w="5038275"/>
              </a:tblGrid>
              <a:tr h="416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KPI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Результат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Бенчмарк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Интерпретация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Охват сегментов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до 85–100%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60–75%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Максимально возможный охват благодаря Big Data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Частота контакта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4,2–5,1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2–4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Выше нормы без деградации эффективности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CTR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4,31% (</a:t>
                      </a:r>
                      <a:r>
                        <a:rPr b="1"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+21%</a:t>
                      </a: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3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1,5–2,5%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Значительно выше среднего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Установки приложения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13 000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~3 500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х</a:t>
                      </a: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3,7 к бенчмарку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Регистрации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11 000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—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Высокий </a:t>
                      </a: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объем</a:t>
                      </a: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 вовлечения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CR install → registration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~85%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50–70%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Существенно выше нормы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AC6D10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CPI</a:t>
                      </a:r>
                      <a:endParaRPr b="1" sz="1500">
                        <a:solidFill>
                          <a:srgbClr val="AC6D10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899 ₸ (</a:t>
                      </a:r>
                      <a:r>
                        <a:rPr b="1"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–27%</a:t>
                      </a:r>
                      <a:r>
                        <a:rPr lang="ru-RU" sz="13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)</a:t>
                      </a:r>
                      <a:endParaRPr sz="13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1 200–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2 000 ₸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lt1"/>
                          </a:solidFill>
                          <a:latin typeface="Jost"/>
                          <a:ea typeface="Jost"/>
                          <a:cs typeface="Jost"/>
                          <a:sym typeface="Jost"/>
                        </a:rPr>
                        <a:t>Ниже рынка при росте качества</a:t>
                      </a:r>
                      <a:endParaRPr sz="1600">
                        <a:solidFill>
                          <a:schemeClr val="lt1"/>
                        </a:solidFill>
                        <a:latin typeface="Jost"/>
                        <a:ea typeface="Jost"/>
                        <a:cs typeface="Jost"/>
                        <a:sym typeface="Jos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stadium chairs" id="550" name="Google Shape;550;g3dea9c534aa_0_53"/>
          <p:cNvPicPr preferRelativeResize="0"/>
          <p:nvPr/>
        </p:nvPicPr>
        <p:blipFill rotWithShape="1">
          <a:blip r:embed="rId3">
            <a:alphaModFix amt="13000"/>
          </a:blip>
          <a:srcRect b="7813" l="0" r="0" t="7813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3dea9c534aa_0_53"/>
          <p:cNvSpPr txBox="1"/>
          <p:nvPr/>
        </p:nvSpPr>
        <p:spPr>
          <a:xfrm>
            <a:off x="516350" y="252800"/>
            <a:ext cx="11159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36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СРАВНЕНИЕ ТРАФИКА С МИРОВЫМ УРОВНЕМ</a:t>
            </a:r>
            <a:endParaRPr b="0" i="0" sz="36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552" name="Google Shape;552;g3dea9c534aa_0_53"/>
          <p:cNvPicPr preferRelativeResize="0"/>
          <p:nvPr/>
        </p:nvPicPr>
        <p:blipFill rotWithShape="1">
          <a:blip r:embed="rId4">
            <a:alphaModFix/>
          </a:blip>
          <a:srcRect b="1712" l="971" r="961" t="1557"/>
          <a:stretch/>
        </p:blipFill>
        <p:spPr>
          <a:xfrm>
            <a:off x="372800" y="1677575"/>
            <a:ext cx="11447574" cy="49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3dea9c534aa_0_53"/>
          <p:cNvSpPr txBox="1"/>
          <p:nvPr/>
        </p:nvSpPr>
        <p:spPr>
          <a:xfrm>
            <a:off x="588975" y="899300"/>
            <a:ext cx="1083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Среднее число уникальных посетителей в Dostyk Plaza составляет ~344 тыс. в месяц против ~310 тыс. по миру, что на 11% выше глобального уровня. В целом объект демонстрирует трафик выше среднего международного показателя.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54" name="Google Shape;554;g3dea9c534aa_0_53"/>
          <p:cNvSpPr/>
          <p:nvPr/>
        </p:nvSpPr>
        <p:spPr>
          <a:xfrm rot="5400000">
            <a:off x="3581875" y="-1601950"/>
            <a:ext cx="5046900" cy="11535600"/>
          </a:xfrm>
          <a:prstGeom prst="snip2SameRect">
            <a:avLst>
              <a:gd fmla="val 10713" name="adj1"/>
              <a:gd fmla="val 0" name="adj2"/>
            </a:avLst>
          </a:prstGeom>
          <a:noFill/>
          <a:ln cap="flat" cmpd="sng" w="101600">
            <a:solidFill>
              <a:srgbClr val="AE7B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55" name="Google Shape;555;g3dea9c534aa_0_53"/>
          <p:cNvSpPr/>
          <p:nvPr/>
        </p:nvSpPr>
        <p:spPr>
          <a:xfrm rot="10800000">
            <a:off x="11375221" y="1608825"/>
            <a:ext cx="474900" cy="474900"/>
          </a:xfrm>
          <a:prstGeom prst="rtTriangl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3dea9c534aa_0_53"/>
          <p:cNvSpPr/>
          <p:nvPr/>
        </p:nvSpPr>
        <p:spPr>
          <a:xfrm rot="-5400000">
            <a:off x="11410386" y="6214394"/>
            <a:ext cx="474900" cy="474900"/>
          </a:xfrm>
          <a:prstGeom prst="rtTriangl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6"/>
          <p:cNvSpPr/>
          <p:nvPr/>
        </p:nvSpPr>
        <p:spPr>
          <a:xfrm>
            <a:off x="1" y="0"/>
            <a:ext cx="6108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t/>
            </a:r>
            <a:endParaRPr b="0" i="0" sz="1051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6"/>
          <p:cNvSpPr txBox="1"/>
          <p:nvPr/>
        </p:nvSpPr>
        <p:spPr>
          <a:xfrm>
            <a:off x="478299" y="343070"/>
            <a:ext cx="56031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lang="ru-RU" sz="66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НОВОЕ ЗНАНИЕ</a:t>
            </a:r>
            <a:endParaRPr b="1" i="0" sz="66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64" name="Google Shape;564;p16"/>
          <p:cNvSpPr txBox="1"/>
          <p:nvPr/>
        </p:nvSpPr>
        <p:spPr>
          <a:xfrm>
            <a:off x="617550" y="2788702"/>
            <a:ext cx="4873500" cy="21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Офлайн-аудиторией можно управлять так же точно, как digital.</a:t>
            </a:r>
            <a:endParaRPr b="1"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поведение в офлайне измеримо через Big Data</a:t>
            </a:r>
            <a:endParaRPr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аудиторию можно сегментировать и ретаргетировать</a:t>
            </a:r>
            <a:endParaRPr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возврат клиентов — управляемый процесс, а не случайность</a:t>
            </a:r>
            <a:endParaRPr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маркетинг напрямую влияет на выручку, а не только на трафик</a:t>
            </a:r>
            <a:endParaRPr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👉 офлайн перестаёт быть “чёрным ящиком”</a:t>
            </a:r>
            <a:endParaRPr sz="16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65" name="Google Shape;565;p16"/>
          <p:cNvSpPr txBox="1"/>
          <p:nvPr/>
        </p:nvSpPr>
        <p:spPr>
          <a:xfrm>
            <a:off x="6563250" y="343075"/>
            <a:ext cx="5463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lang="ru-RU" sz="66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СИЛА КЕЙСА</a:t>
            </a:r>
            <a:endParaRPr b="1" i="0" sz="66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66" name="Google Shape;566;p16"/>
          <p:cNvSpPr txBox="1"/>
          <p:nvPr/>
        </p:nvSpPr>
        <p:spPr>
          <a:xfrm>
            <a:off x="6563250" y="2788700"/>
            <a:ext cx="4873500" cy="24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Рост в насыщенной категории — это не привлечение, а возврат и удержание.</a:t>
            </a:r>
            <a:endParaRPr b="1"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новые клиенты ограничены</a:t>
            </a:r>
            <a:endParaRPr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ключевой драйвер — repeat и LTV</a:t>
            </a:r>
            <a:endParaRPr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891" lvl="0" marL="34289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ru-RU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персонализация важнее массовых кампаний</a:t>
            </a:r>
            <a:endParaRPr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</a:t>
            </a:r>
            <a:r>
              <a:rPr lang="ru-RU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выигрывает тот, кто управляет поведением, а не трафиком</a:t>
            </a:r>
            <a:endParaRPr sz="16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at concert" id="388" name="Google Shape;388;p2"/>
          <p:cNvPicPr preferRelativeResize="0"/>
          <p:nvPr/>
        </p:nvPicPr>
        <p:blipFill rotWithShape="1">
          <a:blip r:embed="rId3">
            <a:alphaModFix amt="14000"/>
          </a:blip>
          <a:srcRect b="7811" l="0" r="0" t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2"/>
          <p:cNvGrpSpPr/>
          <p:nvPr/>
        </p:nvGrpSpPr>
        <p:grpSpPr>
          <a:xfrm rot="10800000">
            <a:off x="358696" y="296317"/>
            <a:ext cx="1085843" cy="667432"/>
            <a:chOff x="5515055" y="6071761"/>
            <a:chExt cx="986051" cy="606093"/>
          </a:xfrm>
        </p:grpSpPr>
        <p:sp>
          <p:nvSpPr>
            <p:cNvPr id="390" name="Google Shape;390;p2"/>
            <p:cNvSpPr/>
            <p:nvPr/>
          </p:nvSpPr>
          <p:spPr>
            <a:xfrm rot="-5400000">
              <a:off x="5895013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 rot="-5400000">
              <a:off x="5515055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</p:grpSp>
      <p:sp>
        <p:nvSpPr>
          <p:cNvPr id="392" name="Google Shape;392;p2"/>
          <p:cNvSpPr/>
          <p:nvPr/>
        </p:nvSpPr>
        <p:spPr>
          <a:xfrm>
            <a:off x="358696" y="296318"/>
            <a:ext cx="11474608" cy="6265365"/>
          </a:xfrm>
          <a:prstGeom prst="rect">
            <a:avLst/>
          </a:prstGeom>
          <a:noFill/>
          <a:ln cap="flat" cmpd="sng" w="2540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"/>
          <p:cNvSpPr txBox="1"/>
          <p:nvPr/>
        </p:nvSpPr>
        <p:spPr>
          <a:xfrm>
            <a:off x="1026125" y="2731175"/>
            <a:ext cx="5097000" cy="25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Клиент: </a:t>
            </a: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Dostyk Plaza - торгово-развлекательный центр сегмента средний+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Категория: </a:t>
            </a: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Retail / Shopping Mall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Аудитория: </a:t>
            </a: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средний и выше среднего доход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Регион: </a:t>
            </a: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Алматы, Казахстан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394" name="Google Shape;394;p2"/>
          <p:cNvSpPr txBox="1"/>
          <p:nvPr/>
        </p:nvSpPr>
        <p:spPr>
          <a:xfrm>
            <a:off x="1026606" y="668067"/>
            <a:ext cx="5006549" cy="2063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ВВОДНАЯ ИНФОРМАЦИЯ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395" name="Google Shape;395;p2" title="dostyk-plaza-is-more.jpg"/>
          <p:cNvPicPr preferRelativeResize="0"/>
          <p:nvPr/>
        </p:nvPicPr>
        <p:blipFill rotWithShape="1">
          <a:blip r:embed="rId4">
            <a:alphaModFix/>
          </a:blip>
          <a:srcRect b="0" l="26042" r="19533" t="0"/>
          <a:stretch/>
        </p:blipFill>
        <p:spPr>
          <a:xfrm>
            <a:off x="6648625" y="575012"/>
            <a:ext cx="4654200" cy="570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"/>
          <p:cNvSpPr/>
          <p:nvPr/>
        </p:nvSpPr>
        <p:spPr>
          <a:xfrm>
            <a:off x="0" y="0"/>
            <a:ext cx="12191999" cy="3429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E5EC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"/>
          <p:cNvSpPr txBox="1"/>
          <p:nvPr/>
        </p:nvSpPr>
        <p:spPr>
          <a:xfrm>
            <a:off x="666775" y="4456800"/>
            <a:ext cx="5983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Март 2025 года. Dostyk Plaza сталкивается со стабильным оттоком трафика без понимания причин и инструментов возврата. Стандартные инструменты (скидки, промо) не работают. Приток новых гостей не перекрывает отток ввиду ограниченного сегмента платежеспособной ЦА.</a:t>
            </a:r>
            <a:endParaRPr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−35%</a:t>
            </a:r>
            <a:r>
              <a:rPr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уникального трафика</a:t>
            </a:r>
            <a:endParaRPr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−38%</a:t>
            </a:r>
            <a:r>
              <a:rPr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новых посетителей</a:t>
            </a:r>
            <a:endParaRPr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~200 000</a:t>
            </a:r>
            <a:r>
              <a:rPr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 гостей с высоким доходом ушли</a:t>
            </a:r>
            <a:endParaRPr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👉 Невозможно управлять возвратом и выручкой</a:t>
            </a:r>
            <a:endParaRPr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403" name="Google Shape;403;p3"/>
          <p:cNvGrpSpPr/>
          <p:nvPr/>
        </p:nvGrpSpPr>
        <p:grpSpPr>
          <a:xfrm>
            <a:off x="10707381" y="2997200"/>
            <a:ext cx="1085843" cy="667432"/>
            <a:chOff x="5515055" y="6071761"/>
            <a:chExt cx="986051" cy="606093"/>
          </a:xfrm>
        </p:grpSpPr>
        <p:sp>
          <p:nvSpPr>
            <p:cNvPr id="404" name="Google Shape;404;p3"/>
            <p:cNvSpPr/>
            <p:nvPr/>
          </p:nvSpPr>
          <p:spPr>
            <a:xfrm rot="-5400000">
              <a:off x="5895013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 rot="-5400000">
              <a:off x="5515055" y="6071761"/>
              <a:ext cx="606093" cy="606093"/>
            </a:xfrm>
            <a:prstGeom prst="triangle">
              <a:avLst>
                <a:gd fmla="val 0" name="adj"/>
              </a:avLst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D8D8D8"/>
                </a:solidFill>
                <a:latin typeface="Jost Medium"/>
                <a:ea typeface="Jost Medium"/>
                <a:cs typeface="Jost Medium"/>
                <a:sym typeface="Jost Medium"/>
              </a:endParaRPr>
            </a:p>
          </p:txBody>
        </p:sp>
      </p:grpSp>
      <p:sp>
        <p:nvSpPr>
          <p:cNvPr id="406" name="Google Shape;406;p3"/>
          <p:cNvSpPr txBox="1"/>
          <p:nvPr/>
        </p:nvSpPr>
        <p:spPr>
          <a:xfrm>
            <a:off x="666770" y="231425"/>
            <a:ext cx="7214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4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КОНТЕКСТ РЫНКА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407" name="Google Shape;40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500" y="2904339"/>
            <a:ext cx="5614501" cy="391848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"/>
          <p:cNvSpPr txBox="1"/>
          <p:nvPr/>
        </p:nvSpPr>
        <p:spPr>
          <a:xfrm>
            <a:off x="666775" y="1129375"/>
            <a:ext cx="10060200" cy="19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ТРЦ Алматы — насыщенный и ограниченный рынок. </a:t>
            </a:r>
            <a:endParaRPr sz="15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Jost"/>
              <a:buChar char="●"/>
            </a:pP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Рост невозможен за </a:t>
            </a: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счет</a:t>
            </a: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расширения аудитории → только перераспределение</a:t>
            </a:r>
            <a:endParaRPr sz="15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Jost"/>
              <a:buChar char="●"/>
            </a:pP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Платежеспособная аудитория — ~11% населения</a:t>
            </a:r>
            <a:endParaRPr sz="15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Jost"/>
              <a:buChar char="●"/>
            </a:pP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Пересечение с конкурентами: 60–75%</a:t>
            </a:r>
            <a:endParaRPr sz="15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Jost"/>
              <a:buChar char="●"/>
            </a:pP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Оффлайн-поведение не измеряется: нет атрибуции, LTV и ретаргетинга</a:t>
            </a:r>
            <a:endParaRPr sz="15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Маркетинг работает “вслепую”</a:t>
            </a:r>
            <a:endParaRPr sz="15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09" name="Google Shape;409;p3"/>
          <p:cNvSpPr txBox="1"/>
          <p:nvPr/>
        </p:nvSpPr>
        <p:spPr>
          <a:xfrm>
            <a:off x="666775" y="3546800"/>
            <a:ext cx="733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48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ВЫЗОВ</a:t>
            </a:r>
            <a:endParaRPr b="0" i="0" sz="48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415" name="Google Shape;4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38" cy="685710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"/>
          <p:cNvSpPr txBox="1"/>
          <p:nvPr/>
        </p:nvSpPr>
        <p:spPr>
          <a:xfrm>
            <a:off x="502906" y="369483"/>
            <a:ext cx="105262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ru-RU" sz="4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ЦЕЛИ </a:t>
            </a:r>
            <a:r>
              <a:rPr b="1" i="0" lang="ru-RU" sz="4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                       </a:t>
            </a:r>
            <a:r>
              <a:rPr b="1" i="0" lang="ru-RU" sz="4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KPI</a:t>
            </a:r>
            <a:endParaRPr b="0" i="0" sz="48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417" name="Google Shape;417;p4"/>
          <p:cNvGrpSpPr/>
          <p:nvPr/>
        </p:nvGrpSpPr>
        <p:grpSpPr>
          <a:xfrm>
            <a:off x="839788" y="1350963"/>
            <a:ext cx="10489628" cy="1582737"/>
            <a:chOff x="839788" y="1535367"/>
            <a:chExt cx="10489628" cy="1582737"/>
          </a:xfrm>
        </p:grpSpPr>
        <p:sp>
          <p:nvSpPr>
            <p:cNvPr id="418" name="Google Shape;418;p4"/>
            <p:cNvSpPr/>
            <p:nvPr/>
          </p:nvSpPr>
          <p:spPr>
            <a:xfrm>
              <a:off x="839788" y="1535367"/>
              <a:ext cx="10489628" cy="1582737"/>
            </a:xfrm>
            <a:prstGeom prst="rect">
              <a:avLst/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 txBox="1"/>
            <p:nvPr/>
          </p:nvSpPr>
          <p:spPr>
            <a:xfrm>
              <a:off x="6706025" y="1792829"/>
              <a:ext cx="40635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lang="ru-RU" sz="1600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Бизнес</a:t>
              </a:r>
              <a:endParaRPr b="1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Инкрементальная выручка: ≥ 1 млрд ₸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Визиты в месяц: ≥ 800 000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AOV: ≥ 17 000 ₸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ROMI: ≥ 1:4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ROI: ≥ 300%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sp>
          <p:nvSpPr>
            <p:cNvPr id="420" name="Google Shape;420;p4"/>
            <p:cNvSpPr txBox="1"/>
            <p:nvPr/>
          </p:nvSpPr>
          <p:spPr>
            <a:xfrm>
              <a:off x="1002295" y="1792839"/>
              <a:ext cx="49467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lang="ru-RU" sz="1600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Бизнес-цели</a:t>
              </a:r>
              <a:endParaRPr b="1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Остановить отток и стабилизировать трафик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Сгенерировать инкрементальную выручку за </a:t>
              </a: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счет</a:t>
              </a: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 возврата аудитории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Увеличить LTV, средний чек и обороты арендаторов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Обеспечить положительный ROMI retention-модели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cxnSp>
          <p:nvCxnSpPr>
            <p:cNvPr id="421" name="Google Shape;421;p4"/>
            <p:cNvCxnSpPr/>
            <p:nvPr/>
          </p:nvCxnSpPr>
          <p:spPr>
            <a:xfrm>
              <a:off x="6257053" y="1759807"/>
              <a:ext cx="0" cy="1133856"/>
            </a:xfrm>
            <a:prstGeom prst="straightConnector1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22" name="Google Shape;422;p4"/>
          <p:cNvGrpSpPr/>
          <p:nvPr/>
        </p:nvGrpSpPr>
        <p:grpSpPr>
          <a:xfrm>
            <a:off x="839788" y="3066771"/>
            <a:ext cx="10489628" cy="1582737"/>
            <a:chOff x="839788" y="3153855"/>
            <a:chExt cx="10489628" cy="1582737"/>
          </a:xfrm>
        </p:grpSpPr>
        <p:sp>
          <p:nvSpPr>
            <p:cNvPr id="423" name="Google Shape;423;p4"/>
            <p:cNvSpPr/>
            <p:nvPr/>
          </p:nvSpPr>
          <p:spPr>
            <a:xfrm>
              <a:off x="839788" y="3153855"/>
              <a:ext cx="10489628" cy="1582737"/>
            </a:xfrm>
            <a:prstGeom prst="rect">
              <a:avLst/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 txBox="1"/>
            <p:nvPr/>
          </p:nvSpPr>
          <p:spPr>
            <a:xfrm>
              <a:off x="6706030" y="3361580"/>
              <a:ext cx="43230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lang="ru-RU" sz="1600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Маркетинг</a:t>
              </a:r>
              <a:endParaRPr b="1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Reactivation rate: ≥ 15%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Retention ядра: ≥ 60%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Частота визитов: ≥ 2,7 / мес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Повторные визиты: ≥ 60%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sp>
          <p:nvSpPr>
            <p:cNvPr id="425" name="Google Shape;425;p4"/>
            <p:cNvSpPr txBox="1"/>
            <p:nvPr/>
          </p:nvSpPr>
          <p:spPr>
            <a:xfrm>
              <a:off x="1002300" y="3361584"/>
              <a:ext cx="50502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lang="ru-RU" sz="1600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Маркетинговые цели</a:t>
              </a:r>
              <a:endParaRPr b="1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Определить точное количество ушедших гостей и причины оттока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Сформировать инсайт оттока и на его основе создать сильные УТП для возврата и привлечения новых клиентов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Увеличить частоту визитов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Перейти от массовых кампаний к персонализированной коммуникации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cxnSp>
          <p:nvCxnSpPr>
            <p:cNvPr id="426" name="Google Shape;426;p4"/>
            <p:cNvCxnSpPr/>
            <p:nvPr/>
          </p:nvCxnSpPr>
          <p:spPr>
            <a:xfrm>
              <a:off x="6257053" y="3378295"/>
              <a:ext cx="0" cy="1133856"/>
            </a:xfrm>
            <a:prstGeom prst="straightConnector1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27" name="Google Shape;427;p4"/>
          <p:cNvGrpSpPr/>
          <p:nvPr/>
        </p:nvGrpSpPr>
        <p:grpSpPr>
          <a:xfrm>
            <a:off x="839788" y="4772343"/>
            <a:ext cx="10489628" cy="1582737"/>
            <a:chOff x="839788" y="4772343"/>
            <a:chExt cx="10489628" cy="1582737"/>
          </a:xfrm>
        </p:grpSpPr>
        <p:sp>
          <p:nvSpPr>
            <p:cNvPr id="428" name="Google Shape;428;p4"/>
            <p:cNvSpPr/>
            <p:nvPr/>
          </p:nvSpPr>
          <p:spPr>
            <a:xfrm>
              <a:off x="839788" y="4772343"/>
              <a:ext cx="10489628" cy="1582737"/>
            </a:xfrm>
            <a:prstGeom prst="rect">
              <a:avLst/>
            </a:prstGeom>
            <a:solidFill>
              <a:srgbClr val="AE7B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 txBox="1"/>
            <p:nvPr/>
          </p:nvSpPr>
          <p:spPr>
            <a:xfrm>
              <a:off x="6706030" y="4888725"/>
              <a:ext cx="44700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lang="ru-RU" sz="1600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Медиа / продукт</a:t>
              </a:r>
              <a:endParaRPr b="1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Охват сегментов: ≥ 70%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CTR: ≥ 1,5–2%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Установки: ≥ 10 000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CR установка → регистрация: ≥ 70%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sp>
          <p:nvSpPr>
            <p:cNvPr id="430" name="Google Shape;430;p4"/>
            <p:cNvSpPr txBox="1"/>
            <p:nvPr/>
          </p:nvSpPr>
          <p:spPr>
            <a:xfrm>
              <a:off x="1002295" y="5103403"/>
              <a:ext cx="4441800" cy="93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chemeClr val="lt1"/>
                  </a:solidFill>
                  <a:latin typeface="Jost"/>
                  <a:ea typeface="Jost"/>
                  <a:cs typeface="Jost"/>
                  <a:sym typeface="Jost"/>
                </a:rPr>
                <a:t>Технологические цели</a:t>
              </a:r>
              <a:endParaRPr b="1" sz="16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Оцифровать </a:t>
              </a: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оффлайн</a:t>
              </a: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-поведение аудитории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Построить end-to-end аналитику O2O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  <a:p>
              <a:pPr indent="-2984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Jost"/>
                <a:buAutoNum type="arabicPeriod"/>
              </a:pPr>
              <a:r>
                <a:rPr lang="ru-RU" sz="1100">
                  <a:solidFill>
                    <a:schemeClr val="dk1"/>
                  </a:solidFill>
                  <a:latin typeface="Jost"/>
                  <a:ea typeface="Jost"/>
                  <a:cs typeface="Jost"/>
                  <a:sym typeface="Jost"/>
                </a:rPr>
                <a:t>Сформировать first-party data базу</a:t>
              </a:r>
              <a:endParaRPr sz="11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endParaRPr>
            </a:p>
          </p:txBody>
        </p:sp>
        <p:cxnSp>
          <p:nvCxnSpPr>
            <p:cNvPr id="431" name="Google Shape;431;p4"/>
            <p:cNvCxnSpPr/>
            <p:nvPr/>
          </p:nvCxnSpPr>
          <p:spPr>
            <a:xfrm>
              <a:off x="6257053" y="4996783"/>
              <a:ext cx="0" cy="1133856"/>
            </a:xfrm>
            <a:prstGeom prst="straightConnector1">
              <a:avLst/>
            </a:prstGeom>
            <a:noFill/>
            <a:ln cap="flat" cmpd="sng" w="9525">
              <a:solidFill>
                <a:srgbClr val="16161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m's eye-view photography of ceiling" id="437" name="Google Shape;437;g3dea732ddb6_0_5"/>
          <p:cNvPicPr preferRelativeResize="0"/>
          <p:nvPr/>
        </p:nvPicPr>
        <p:blipFill rotWithShape="1">
          <a:blip r:embed="rId3">
            <a:alphaModFix amt="15000"/>
          </a:blip>
          <a:srcRect b="7898" l="0" r="0" t="7906"/>
          <a:stretch/>
        </p:blipFill>
        <p:spPr>
          <a:xfrm>
            <a:off x="-1587" y="0"/>
            <a:ext cx="1219358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dea732ddb6_0_5"/>
          <p:cNvSpPr txBox="1"/>
          <p:nvPr/>
        </p:nvSpPr>
        <p:spPr>
          <a:xfrm>
            <a:off x="839801" y="1350981"/>
            <a:ext cx="8926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Arial"/>
              <a:buNone/>
            </a:pPr>
            <a:r>
              <a:rPr b="1" lang="ru-RU" sz="70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ИНСАЙТ</a:t>
            </a:r>
            <a:endParaRPr b="0" i="0" sz="7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3dea732ddb6_0_5"/>
          <p:cNvSpPr txBox="1"/>
          <p:nvPr/>
        </p:nvSpPr>
        <p:spPr>
          <a:xfrm>
            <a:off x="805325" y="2971550"/>
            <a:ext cx="7089300" cy="26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Аудитория не исчезает — она уходит к конкурентам.</a:t>
            </a:r>
            <a:endParaRPr b="1"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выбор ТРЦ ситуативен и зависит от сценария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лояльность не закреплена → гости легко переключаются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часть аудитории “выпадает” на 6+ месяцев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маркетинг не видит этих пользователей и не умеет их возвращать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проблема не в отсутствии спроса, а в потере повторных визитов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m's eye-view photography of ceiling" id="445" name="Google Shape;445;p5"/>
          <p:cNvPicPr preferRelativeResize="0"/>
          <p:nvPr/>
        </p:nvPicPr>
        <p:blipFill rotWithShape="1">
          <a:blip r:embed="rId3">
            <a:alphaModFix amt="15000"/>
          </a:blip>
          <a:srcRect b="7902" l="0" r="0" t="7903"/>
          <a:stretch/>
        </p:blipFill>
        <p:spPr>
          <a:xfrm>
            <a:off x="-1587" y="0"/>
            <a:ext cx="121935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 txBox="1"/>
          <p:nvPr/>
        </p:nvSpPr>
        <p:spPr>
          <a:xfrm>
            <a:off x="588976" y="1350981"/>
            <a:ext cx="8926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Arial"/>
              <a:buNone/>
            </a:pPr>
            <a:r>
              <a:rPr b="1" i="0" lang="ru-RU" sz="70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BIG IDEA</a:t>
            </a:r>
            <a:endParaRPr b="0" i="0" sz="7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"/>
          <p:cNvSpPr txBox="1"/>
          <p:nvPr/>
        </p:nvSpPr>
        <p:spPr>
          <a:xfrm>
            <a:off x="588975" y="2879550"/>
            <a:ext cx="6342900" cy="26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Превратить </a:t>
            </a:r>
            <a:r>
              <a:rPr b="1"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оффлайн</a:t>
            </a:r>
            <a:r>
              <a:rPr b="1"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-трафик из “чёрного ящика” в управляемую аудиторию.</a:t>
            </a:r>
            <a:endParaRPr b="1"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измерить поведение через Big Data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выявить и сегментировать ушедших гостей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вернуть их через персонализированные digital-триггеры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t"/>
              <a:buChar char="●"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закрепить привычку через программу лояльности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перевести разовые визиты в управляемый lifecycle</a:t>
            </a:r>
            <a:endParaRPr sz="18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448" name="Google Shape;44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09147">
            <a:off x="8392546" y="1301485"/>
            <a:ext cx="2820545" cy="4255029"/>
          </a:xfrm>
          <a:prstGeom prst="rect">
            <a:avLst/>
          </a:prstGeom>
          <a:noFill/>
          <a:ln>
            <a:noFill/>
          </a:ln>
          <a:effectLst>
            <a:outerShdw blurRad="215900" rotWithShape="0" algn="tl" dir="4500000" dist="190500">
              <a:srgbClr val="000000">
                <a:alpha val="2784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standing inside city building" id="454" name="Google Shape;454;p7"/>
          <p:cNvPicPr preferRelativeResize="0"/>
          <p:nvPr/>
        </p:nvPicPr>
        <p:blipFill rotWithShape="1">
          <a:blip r:embed="rId3">
            <a:alphaModFix amt="15000"/>
          </a:blip>
          <a:srcRect b="0" l="0" r="0" t="15700"/>
          <a:stretch/>
        </p:blipFill>
        <p:spPr>
          <a:xfrm>
            <a:off x="-5444" y="-1"/>
            <a:ext cx="1220288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"/>
          <p:cNvSpPr txBox="1"/>
          <p:nvPr/>
        </p:nvSpPr>
        <p:spPr>
          <a:xfrm>
            <a:off x="682170" y="2644190"/>
            <a:ext cx="4833258" cy="15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ЦЕЛЕВАЯ АУДИТОРИЯ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5225655" y="857647"/>
            <a:ext cx="50792" cy="5142707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0" i="0" sz="9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 txBox="1"/>
          <p:nvPr/>
        </p:nvSpPr>
        <p:spPr>
          <a:xfrm>
            <a:off x="5767875" y="1227896"/>
            <a:ext cx="60966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0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Ядро:</a:t>
            </a:r>
            <a:endParaRPr b="1" sz="2000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Платежеспособная аудитория Алматы (18+), middle+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ost"/>
              <a:buChar char="●"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ценят комфорт, сервис, experience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ost"/>
              <a:buChar char="●"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ограниченный сегмент — ~11% населения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ost"/>
              <a:buChar char="●"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высокая конкуренция за каждого пользователя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0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Ключевые сегменты: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ost"/>
              <a:buChar char="●"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Reactivation: не посещали ТРЦ ≥6 месяцев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ost"/>
              <a:buChar char="●"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Core / Super-core: регулярные посетители (3,8–3,9 визита/мес)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каждый пользователь = высокая ценность для бизнеса</a:t>
            </a:r>
            <a:endParaRPr sz="20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orted books on wooden table" id="463" name="Google Shape;463;p8"/>
          <p:cNvPicPr preferRelativeResize="0"/>
          <p:nvPr/>
        </p:nvPicPr>
        <p:blipFill rotWithShape="1">
          <a:blip r:embed="rId3">
            <a:alphaModFix amt="13000"/>
          </a:blip>
          <a:srcRect b="0" l="0" r="0" t="0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>
            <a:off x="1" y="0"/>
            <a:ext cx="6108700" cy="6858000"/>
          </a:xfrm>
          <a:prstGeom prst="rect">
            <a:avLst/>
          </a:prstGeom>
          <a:solidFill>
            <a:srgbClr val="AE7B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t/>
            </a:r>
            <a:endParaRPr b="0" i="0" sz="1051" u="none" cap="none" strike="noStrike">
              <a:solidFill>
                <a:srgbClr val="E5EC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8"/>
          <p:cNvSpPr txBox="1"/>
          <p:nvPr/>
        </p:nvSpPr>
        <p:spPr>
          <a:xfrm>
            <a:off x="459025" y="1350975"/>
            <a:ext cx="4711200" cy="47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аудитория свободно мигрирует между ТРЦ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лояльность ситуативная, не закреплена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коммуникации — массовые, без персонализации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Нет понимания:</a:t>
            </a:r>
            <a:endParaRPr b="1"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кто ушёл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куда ушёл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как вернуть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отсутствует управление поведением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66" name="Google Shape;466;p8"/>
          <p:cNvSpPr/>
          <p:nvPr/>
        </p:nvSpPr>
        <p:spPr>
          <a:xfrm>
            <a:off x="5245101" y="2893264"/>
            <a:ext cx="1663111" cy="15994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57150">
            <a:solidFill>
              <a:srgbClr val="AE7B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8"/>
          <p:cNvSpPr txBox="1"/>
          <p:nvPr/>
        </p:nvSpPr>
        <p:spPr>
          <a:xfrm>
            <a:off x="588975" y="387850"/>
            <a:ext cx="4016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ru-RU" sz="48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БАРЬЕРЫ</a:t>
            </a:r>
            <a:endParaRPr b="0" i="0" sz="48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68" name="Google Shape;468;p8"/>
          <p:cNvSpPr txBox="1"/>
          <p:nvPr/>
        </p:nvSpPr>
        <p:spPr>
          <a:xfrm>
            <a:off x="7173850" y="387850"/>
            <a:ext cx="3904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ru-RU" sz="4800" u="none" cap="none" strike="noStrike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РЕШЕНИЕ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8"/>
          <p:cNvSpPr txBox="1"/>
          <p:nvPr/>
        </p:nvSpPr>
        <p:spPr>
          <a:xfrm>
            <a:off x="6983075" y="1350975"/>
            <a:ext cx="4711200" cy="50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сегментировали аудиторию на поведенческие когорты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выделили сегмент гостей, которые не посещали ТРЦ более 6 месяцев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сформировали для них сильное УТП, на основе которого построили продуктовый и акционный цикл для возврата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внедрили персонализированные digital-триггеры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ost"/>
              <a:buChar char="●"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закрепили поведение через программу лояльности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900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👉 превратили разовый визит в управляемый lifecycle</a:t>
            </a:r>
            <a:endParaRPr sz="1900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 spacecraft taking off during daytime" id="475" name="Google Shape;475;p9"/>
          <p:cNvPicPr preferRelativeResize="0"/>
          <p:nvPr/>
        </p:nvPicPr>
        <p:blipFill rotWithShape="1">
          <a:blip r:embed="rId3">
            <a:alphaModFix amt="13000"/>
          </a:blip>
          <a:srcRect b="0" l="0" r="0" t="15697"/>
          <a:stretch/>
        </p:blipFill>
        <p:spPr>
          <a:xfrm>
            <a:off x="-5444" y="0"/>
            <a:ext cx="12202887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9"/>
          <p:cNvPicPr preferRelativeResize="0"/>
          <p:nvPr/>
        </p:nvPicPr>
        <p:blipFill rotWithShape="1">
          <a:blip r:embed="rId4">
            <a:alphaModFix amt="18000"/>
          </a:blip>
          <a:srcRect b="24538" l="33518" r="33518" t="0"/>
          <a:stretch/>
        </p:blipFill>
        <p:spPr>
          <a:xfrm>
            <a:off x="3788229" y="-203200"/>
            <a:ext cx="4615542" cy="72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9"/>
          <p:cNvSpPr/>
          <p:nvPr/>
        </p:nvSpPr>
        <p:spPr>
          <a:xfrm rot="5400000">
            <a:off x="3142312" y="-1746661"/>
            <a:ext cx="5745900" cy="10351200"/>
          </a:xfrm>
          <a:prstGeom prst="snip2SameRect">
            <a:avLst>
              <a:gd fmla="val 10713" name="adj1"/>
              <a:gd fmla="val 0" name="adj2"/>
            </a:avLst>
          </a:prstGeom>
          <a:noFill/>
          <a:ln cap="flat" cmpd="sng" w="101600">
            <a:solidFill>
              <a:srgbClr val="AE7B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endParaRPr b="0" i="0" sz="1400" u="none" cap="none" strike="noStrike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8" name="Google Shape;478;p9"/>
          <p:cNvSpPr txBox="1"/>
          <p:nvPr/>
        </p:nvSpPr>
        <p:spPr>
          <a:xfrm>
            <a:off x="1412300" y="2151325"/>
            <a:ext cx="4947900" cy="4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Бонусная система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t"/>
              <a:buChar char="●"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накопление и использование бонусов за покупки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Shopper Tokens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t"/>
              <a:buChar char="●"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акции, скидки и спецпредложения от арендаторов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Персонализация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t"/>
              <a:buChar char="●"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офферы и коммуникация на основе поведения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Сервисные функции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t"/>
              <a:buChar char="●"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оплата парковки, билеты, навигация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Контент и события</a:t>
            </a:r>
            <a:endParaRPr b="1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t"/>
              <a:buChar char="●"/>
            </a:pPr>
            <a:r>
              <a:rPr lang="ru-RU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афиша, регистрация на ивенты (каток, family day и др.)</a:t>
            </a:r>
            <a:endParaRPr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79" name="Google Shape;479;p9"/>
          <p:cNvSpPr txBox="1"/>
          <p:nvPr/>
        </p:nvSpPr>
        <p:spPr>
          <a:xfrm>
            <a:off x="1412300" y="739450"/>
            <a:ext cx="9018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ru-RU" sz="40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</a:rPr>
              <a:t>SMART PLAZA — </a:t>
            </a:r>
            <a:r>
              <a:rPr b="1" lang="ru-RU" sz="4000">
                <a:solidFill>
                  <a:srgbClr val="AE7B00"/>
                </a:solidFill>
                <a:latin typeface="Jost"/>
                <a:ea typeface="Jost"/>
                <a:cs typeface="Jost"/>
                <a:sym typeface="Jos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центр экосистемы привлечения и удержания </a:t>
            </a:r>
            <a:endParaRPr b="0" i="0" sz="4000" u="none" cap="none" strike="noStrike">
              <a:solidFill>
                <a:srgbClr val="AE7B00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480" name="Google Shape;48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9851" y="2151325"/>
            <a:ext cx="2921348" cy="40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wunder_основная">
      <a:dk1>
        <a:srgbClr val="171717"/>
      </a:dk1>
      <a:lt1>
        <a:srgbClr val="FFFFFF"/>
      </a:lt1>
      <a:dk2>
        <a:srgbClr val="171717"/>
      </a:dk2>
      <a:lt2>
        <a:srgbClr val="FFFFFF"/>
      </a:lt2>
      <a:accent1>
        <a:srgbClr val="910010"/>
      </a:accent1>
      <a:accent2>
        <a:srgbClr val="222E3A"/>
      </a:accent2>
      <a:accent3>
        <a:srgbClr val="0099B5"/>
      </a:accent3>
      <a:accent4>
        <a:srgbClr val="FFD200"/>
      </a:accent4>
      <a:accent5>
        <a:srgbClr val="A67D0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Максим недокунев</dc:creator>
</cp:coreProperties>
</file>